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56" r:id="rId2"/>
    <p:sldId id="258" r:id="rId3"/>
    <p:sldId id="259" r:id="rId4"/>
    <p:sldId id="257" r:id="rId5"/>
    <p:sldId id="279" r:id="rId6"/>
    <p:sldId id="282" r:id="rId7"/>
    <p:sldId id="271" r:id="rId8"/>
    <p:sldId id="270" r:id="rId9"/>
    <p:sldId id="261" r:id="rId10"/>
    <p:sldId id="272" r:id="rId11"/>
    <p:sldId id="276" r:id="rId12"/>
    <p:sldId id="274" r:id="rId13"/>
    <p:sldId id="273" r:id="rId14"/>
    <p:sldId id="275" r:id="rId15"/>
    <p:sldId id="278" r:id="rId16"/>
    <p:sldId id="277" r:id="rId17"/>
    <p:sldId id="269" r:id="rId18"/>
    <p:sldId id="280" r:id="rId19"/>
    <p:sldId id="283" r:id="rId20"/>
    <p:sldId id="284" r:id="rId21"/>
    <p:sldId id="285" r:id="rId22"/>
    <p:sldId id="287" r:id="rId23"/>
    <p:sldId id="289" r:id="rId24"/>
    <p:sldId id="290" r:id="rId25"/>
    <p:sldId id="288" r:id="rId26"/>
    <p:sldId id="286" r:id="rId27"/>
    <p:sldId id="291" r:id="rId28"/>
    <p:sldId id="294" r:id="rId29"/>
    <p:sldId id="295" r:id="rId30"/>
    <p:sldId id="296" r:id="rId31"/>
    <p:sldId id="292" r:id="rId32"/>
    <p:sldId id="297" r:id="rId33"/>
    <p:sldId id="298" r:id="rId34"/>
    <p:sldId id="300" r:id="rId35"/>
    <p:sldId id="299" r:id="rId36"/>
    <p:sldId id="293" r:id="rId37"/>
    <p:sldId id="28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33" autoAdjust="0"/>
  </p:normalViewPr>
  <p:slideViewPr>
    <p:cSldViewPr>
      <p:cViewPr>
        <p:scale>
          <a:sx n="66" d="100"/>
          <a:sy n="66" d="100"/>
        </p:scale>
        <p:origin x="-1014" y="-702"/>
      </p:cViewPr>
      <p:guideLst>
        <p:guide orient="horz" pos="2160"/>
        <p:guide pos="2880"/>
      </p:guideLst>
    </p:cSldViewPr>
  </p:slideViewPr>
  <p:outlineViewPr>
    <p:cViewPr>
      <p:scale>
        <a:sx n="33" d="100"/>
        <a:sy n="33" d="100"/>
      </p:scale>
      <p:origin x="0" y="2772"/>
    </p:cViewPr>
    <p:sldLst>
      <p:sld r:id="rId1" collapse="1"/>
      <p:sld r:id="rId2" collapse="1"/>
    </p:sldLst>
  </p:outlineViewPr>
  <p:notesTextViewPr>
    <p:cViewPr>
      <p:scale>
        <a:sx n="1" d="1"/>
        <a:sy n="1" d="1"/>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E10D45-7D4C-42B1-B7F8-F9BF67E44E2D}" type="datetimeFigureOut">
              <a:rPr lang="ru-RU" smtClean="0"/>
              <a:pPr/>
              <a:t>24.10.2012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284756-B601-44BF-97DB-C946CD4B4B86}" type="slidenum">
              <a:rPr lang="ru-RU" smtClean="0"/>
              <a:pPr/>
              <a:t>‹#›</a:t>
            </a:fld>
            <a:endParaRPr lang="ru-RU"/>
          </a:p>
        </p:txBody>
      </p:sp>
    </p:spTree>
    <p:extLst>
      <p:ext uri="{BB962C8B-B14F-4D97-AF65-F5344CB8AC3E}">
        <p14:creationId xmlns:p14="http://schemas.microsoft.com/office/powerpoint/2010/main" val="78652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15D04-3C79-4694-8187-E8A918C19960}" type="datetimeFigureOut">
              <a:rPr lang="ru-RU" smtClean="0"/>
              <a:pPr/>
              <a:t>24.10.2012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4CEC7-2BC5-4DBA-BA1D-7C06E25850F4}" type="slidenum">
              <a:rPr lang="ru-RU" smtClean="0"/>
              <a:pPr/>
              <a:t>‹#›</a:t>
            </a:fld>
            <a:endParaRPr lang="ru-RU"/>
          </a:p>
        </p:txBody>
      </p:sp>
    </p:spTree>
    <p:extLst>
      <p:ext uri="{BB962C8B-B14F-4D97-AF65-F5344CB8AC3E}">
        <p14:creationId xmlns:p14="http://schemas.microsoft.com/office/powerpoint/2010/main" val="33372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3A4CEC7-2BC5-4DBA-BA1D-7C06E25850F4}"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Горизонтальный свиток 7"/>
          <p:cNvSpPr/>
          <p:nvPr userDrawn="1"/>
        </p:nvSpPr>
        <p:spPr>
          <a:xfrm>
            <a:off x="2483768" y="1052736"/>
            <a:ext cx="5976664" cy="3312368"/>
          </a:xfrm>
          <a:prstGeom prst="horizontalScroll">
            <a:avLst/>
          </a:prstGeom>
          <a:solidFill>
            <a:schemeClr val="accent6">
              <a:lumMod val="75000"/>
              <a:alpha val="79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334" y="2562934"/>
            <a:ext cx="2488081" cy="2448272"/>
          </a:xfrm>
          <a:prstGeom prst="rect">
            <a:avLst/>
          </a:prstGeom>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52E4FBD1-A661-48E7-8438-866E4A003643}" type="datetimeFigureOut">
              <a:rPr lang="ru-RU" smtClean="0"/>
              <a:pPr/>
              <a:t>24.10.2012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E328AE-6865-41AC-B7C2-7BD33D448568}" type="slidenum">
              <a:rPr lang="ru-RU" smtClean="0"/>
              <a:pPr/>
              <a:t>‹#›</a:t>
            </a:fld>
            <a:endParaRPr lang="ru-RU"/>
          </a:p>
        </p:txBody>
      </p:sp>
    </p:spTree>
    <p:extLst>
      <p:ext uri="{BB962C8B-B14F-4D97-AF65-F5344CB8AC3E}">
        <p14:creationId xmlns:p14="http://schemas.microsoft.com/office/powerpoint/2010/main" val="12661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52E4FBD1-A661-48E7-8438-866E4A003643}" type="datetimeFigureOut">
              <a:rPr lang="ru-RU" smtClean="0"/>
              <a:pPr/>
              <a:t>24.10.2012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E328AE-6865-41AC-B7C2-7BD33D448568}" type="slidenum">
              <a:rPr lang="ru-RU" smtClean="0"/>
              <a:pPr/>
              <a:t>‹#›</a:t>
            </a:fld>
            <a:endParaRPr lang="ru-RU"/>
          </a:p>
        </p:txBody>
      </p:sp>
    </p:spTree>
    <p:extLst>
      <p:ext uri="{BB962C8B-B14F-4D97-AF65-F5344CB8AC3E}">
        <p14:creationId xmlns:p14="http://schemas.microsoft.com/office/powerpoint/2010/main" val="4243985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alphaModFix amt="97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4FBD1-A661-48E7-8438-866E4A003643}" type="datetimeFigureOut">
              <a:rPr lang="ru-RU" smtClean="0"/>
              <a:pPr/>
              <a:t>24.10.2012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328AE-6865-41AC-B7C2-7BD33D448568}" type="slidenum">
              <a:rPr lang="ru-RU" smtClean="0"/>
              <a:pPr/>
              <a:t>‹#›</a:t>
            </a:fld>
            <a:endParaRPr lang="ru-RU"/>
          </a:p>
        </p:txBody>
      </p:sp>
    </p:spTree>
    <p:extLst>
      <p:ext uri="{BB962C8B-B14F-4D97-AF65-F5344CB8AC3E}">
        <p14:creationId xmlns:p14="http://schemas.microsoft.com/office/powerpoint/2010/main" val="2452219124"/>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1571613"/>
            <a:ext cx="5602944" cy="2286016"/>
          </a:xfrm>
        </p:spPr>
        <p:txBody>
          <a:bodyPr>
            <a:noAutofit/>
          </a:bodyPr>
          <a:lstStyle/>
          <a:p>
            <a:r>
              <a:rPr lang="ru-RU" sz="3000" dirty="0" smtClean="0"/>
              <a:t>Презентация на тему:</a:t>
            </a:r>
            <a:br>
              <a:rPr lang="ru-RU" sz="3000" dirty="0" smtClean="0"/>
            </a:br>
            <a:r>
              <a:rPr lang="ru-RU" sz="3000" dirty="0" smtClean="0"/>
              <a:t>«Значение артикуляционной и пальчиковой гимнастики в формировании речи дошкольников»</a:t>
            </a:r>
            <a:endParaRPr lang="ru-RU" sz="3000" dirty="0"/>
          </a:p>
        </p:txBody>
      </p:sp>
      <p:sp>
        <p:nvSpPr>
          <p:cNvPr id="3" name="Подзаголовок 2"/>
          <p:cNvSpPr>
            <a:spLocks noGrp="1"/>
          </p:cNvSpPr>
          <p:nvPr>
            <p:ph type="subTitle" idx="1"/>
          </p:nvPr>
        </p:nvSpPr>
        <p:spPr>
          <a:xfrm>
            <a:off x="1357290" y="4429132"/>
            <a:ext cx="6400800" cy="1752600"/>
          </a:xfrm>
        </p:spPr>
        <p:txBody>
          <a:bodyPr>
            <a:normAutofit fontScale="77500" lnSpcReduction="20000"/>
          </a:bodyPr>
          <a:lstStyle/>
          <a:p>
            <a:r>
              <a:rPr lang="ru-RU" dirty="0" smtClean="0">
                <a:solidFill>
                  <a:schemeClr val="tx1"/>
                </a:solidFill>
              </a:rPr>
              <a:t>Презентацию подготовила:</a:t>
            </a:r>
            <a:br>
              <a:rPr lang="ru-RU" dirty="0" smtClean="0">
                <a:solidFill>
                  <a:schemeClr val="tx1"/>
                </a:solidFill>
              </a:rPr>
            </a:br>
            <a:r>
              <a:rPr lang="ru-RU" dirty="0" smtClean="0">
                <a:solidFill>
                  <a:schemeClr val="tx1"/>
                </a:solidFill>
              </a:rPr>
              <a:t>учитель-логопед </a:t>
            </a:r>
          </a:p>
          <a:p>
            <a:r>
              <a:rPr lang="ru-RU" dirty="0" smtClean="0">
                <a:solidFill>
                  <a:schemeClr val="tx1"/>
                </a:solidFill>
              </a:rPr>
              <a:t>Снигирева Анна Николаевна</a:t>
            </a:r>
            <a:br>
              <a:rPr lang="ru-RU" dirty="0" smtClean="0">
                <a:solidFill>
                  <a:schemeClr val="tx1"/>
                </a:solidFill>
              </a:rPr>
            </a:br>
            <a:r>
              <a:rPr lang="ru-RU" dirty="0" smtClean="0">
                <a:solidFill>
                  <a:schemeClr val="tx1"/>
                </a:solidFill>
              </a:rPr>
              <a:t>детский сад № 47</a:t>
            </a:r>
            <a:br>
              <a:rPr lang="ru-RU" dirty="0" smtClean="0">
                <a:solidFill>
                  <a:schemeClr val="tx1"/>
                </a:solidFill>
              </a:rPr>
            </a:br>
            <a:r>
              <a:rPr lang="ru-RU" dirty="0" smtClean="0">
                <a:solidFill>
                  <a:schemeClr val="tx1"/>
                </a:solidFill>
              </a:rPr>
              <a:t>г. Екатеринбург</a:t>
            </a:r>
            <a:endParaRPr lang="ru-RU" dirty="0">
              <a:solidFill>
                <a:schemeClr val="tx1"/>
              </a:solidFill>
            </a:endParaRPr>
          </a:p>
        </p:txBody>
      </p:sp>
    </p:spTree>
    <p:extLst>
      <p:ext uri="{BB962C8B-B14F-4D97-AF65-F5344CB8AC3E}">
        <p14:creationId xmlns:p14="http://schemas.microsoft.com/office/powerpoint/2010/main" val="174104364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0"/>
            <a:ext cx="8352928" cy="523220"/>
          </a:xfrm>
          <a:prstGeom prst="rect">
            <a:avLst/>
          </a:prstGeom>
          <a:noFill/>
        </p:spPr>
        <p:txBody>
          <a:bodyPr wrap="square" rtlCol="0">
            <a:spAutoFit/>
          </a:bodyPr>
          <a:lstStyle/>
          <a:p>
            <a:pPr algn="ctr"/>
            <a:r>
              <a:rPr lang="ru-RU" sz="2800" dirty="0" smtClean="0"/>
              <a:t>Упражнение «Вкусное варенье»</a:t>
            </a:r>
            <a:endParaRPr lang="ru-RU" sz="2800" dirty="0"/>
          </a:p>
        </p:txBody>
      </p:sp>
      <p:pic>
        <p:nvPicPr>
          <p:cNvPr id="14338" name="Picture 2" descr="C:\Users\мир\Desktop\сканы\214.jpg"/>
          <p:cNvPicPr>
            <a:picLocks noChangeAspect="1" noChangeArrowheads="1"/>
          </p:cNvPicPr>
          <p:nvPr/>
        </p:nvPicPr>
        <p:blipFill>
          <a:blip r:embed="rId2" cstate="print"/>
          <a:srcRect/>
          <a:stretch>
            <a:fillRect/>
          </a:stretch>
        </p:blipFill>
        <p:spPr bwMode="auto">
          <a:xfrm>
            <a:off x="2132013" y="654050"/>
            <a:ext cx="4878387" cy="5549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548680"/>
          </a:xfrm>
        </p:spPr>
        <p:txBody>
          <a:bodyPr>
            <a:normAutofit/>
          </a:bodyPr>
          <a:lstStyle/>
          <a:p>
            <a:r>
              <a:rPr lang="ru-RU" sz="2800" dirty="0" smtClean="0"/>
              <a:t>Упражнение «Горка»</a:t>
            </a:r>
            <a:endParaRPr lang="ru-RU" sz="2800" dirty="0"/>
          </a:p>
        </p:txBody>
      </p:sp>
      <p:pic>
        <p:nvPicPr>
          <p:cNvPr id="8195" name="Picture 3" descr="C:\Users\мир\Desktop\сканы\16.jpg"/>
          <p:cNvPicPr>
            <a:picLocks noChangeAspect="1" noChangeArrowheads="1"/>
          </p:cNvPicPr>
          <p:nvPr/>
        </p:nvPicPr>
        <p:blipFill>
          <a:blip r:embed="rId3" cstate="print"/>
          <a:srcRect/>
          <a:stretch>
            <a:fillRect/>
          </a:stretch>
        </p:blipFill>
        <p:spPr bwMode="auto">
          <a:xfrm>
            <a:off x="323528" y="692696"/>
            <a:ext cx="4745037" cy="4968551"/>
          </a:xfrm>
          <a:prstGeom prst="rect">
            <a:avLst/>
          </a:prstGeom>
          <a:noFill/>
        </p:spPr>
      </p:pic>
      <p:pic>
        <p:nvPicPr>
          <p:cNvPr id="8196" name="Picture 4" descr="C:\Users\мир\Desktop\сканы\215.jpg"/>
          <p:cNvPicPr>
            <a:picLocks noChangeAspect="1" noChangeArrowheads="1"/>
          </p:cNvPicPr>
          <p:nvPr/>
        </p:nvPicPr>
        <p:blipFill>
          <a:blip r:embed="rId4" cstate="print"/>
          <a:srcRect/>
          <a:stretch>
            <a:fillRect/>
          </a:stretch>
        </p:blipFill>
        <p:spPr bwMode="auto">
          <a:xfrm>
            <a:off x="5148063" y="4077072"/>
            <a:ext cx="3995937" cy="717550"/>
          </a:xfrm>
          <a:prstGeom prst="rect">
            <a:avLst/>
          </a:prstGeom>
          <a:noFill/>
        </p:spPr>
      </p:pic>
      <p:pic>
        <p:nvPicPr>
          <p:cNvPr id="8197" name="Picture 5" descr="C:\Users\мир\Desktop\сканы\215 - копия.jpg"/>
          <p:cNvPicPr>
            <a:picLocks noChangeAspect="1" noChangeArrowheads="1"/>
          </p:cNvPicPr>
          <p:nvPr/>
        </p:nvPicPr>
        <p:blipFill>
          <a:blip r:embed="rId5" cstate="print"/>
          <a:srcRect/>
          <a:stretch>
            <a:fillRect/>
          </a:stretch>
        </p:blipFill>
        <p:spPr bwMode="auto">
          <a:xfrm>
            <a:off x="5148064" y="692696"/>
            <a:ext cx="3995936" cy="3397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0"/>
            <a:ext cx="8532440" cy="800219"/>
          </a:xfrm>
          <a:prstGeom prst="rect">
            <a:avLst/>
          </a:prstGeom>
          <a:noFill/>
        </p:spPr>
        <p:txBody>
          <a:bodyPr wrap="square" rtlCol="0">
            <a:spAutoFit/>
          </a:bodyPr>
          <a:lstStyle/>
          <a:p>
            <a:endParaRPr lang="ru-RU" dirty="0" smtClean="0"/>
          </a:p>
          <a:p>
            <a:pPr algn="ctr"/>
            <a:r>
              <a:rPr lang="ru-RU" sz="2800" dirty="0" smtClean="0"/>
              <a:t>Упражнение «Качели»</a:t>
            </a:r>
          </a:p>
        </p:txBody>
      </p:sp>
      <p:pic>
        <p:nvPicPr>
          <p:cNvPr id="9218" name="Picture 2" descr="C:\Users\мир\Desktop\сканы\17 - копия.jpg"/>
          <p:cNvPicPr>
            <a:picLocks noChangeAspect="1" noChangeArrowheads="1"/>
          </p:cNvPicPr>
          <p:nvPr/>
        </p:nvPicPr>
        <p:blipFill>
          <a:blip r:embed="rId2" cstate="print"/>
          <a:srcRect/>
          <a:stretch>
            <a:fillRect/>
          </a:stretch>
        </p:blipFill>
        <p:spPr bwMode="auto">
          <a:xfrm>
            <a:off x="2123728" y="908720"/>
            <a:ext cx="4824536" cy="4479925"/>
          </a:xfrm>
          <a:prstGeom prst="rect">
            <a:avLst/>
          </a:prstGeom>
          <a:noFill/>
        </p:spPr>
      </p:pic>
      <p:pic>
        <p:nvPicPr>
          <p:cNvPr id="9219" name="Picture 3" descr="C:\Users\мир\Desktop\сканы\17.jpg"/>
          <p:cNvPicPr>
            <a:picLocks noChangeAspect="1" noChangeArrowheads="1"/>
          </p:cNvPicPr>
          <p:nvPr/>
        </p:nvPicPr>
        <p:blipFill>
          <a:blip r:embed="rId3" cstate="print"/>
          <a:srcRect/>
          <a:stretch>
            <a:fillRect/>
          </a:stretch>
        </p:blipFill>
        <p:spPr bwMode="auto">
          <a:xfrm>
            <a:off x="2123728" y="5373216"/>
            <a:ext cx="4824536" cy="7127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0"/>
            <a:ext cx="8820472" cy="800219"/>
          </a:xfrm>
          <a:prstGeom prst="rect">
            <a:avLst/>
          </a:prstGeom>
          <a:noFill/>
        </p:spPr>
        <p:txBody>
          <a:bodyPr wrap="square" rtlCol="0">
            <a:spAutoFit/>
          </a:bodyPr>
          <a:lstStyle/>
          <a:p>
            <a:pPr algn="ctr"/>
            <a:r>
              <a:rPr lang="ru-RU" sz="2800" dirty="0" smtClean="0"/>
              <a:t>Упражнение «Чашечка»</a:t>
            </a:r>
          </a:p>
          <a:p>
            <a:endParaRPr lang="ru-RU" dirty="0"/>
          </a:p>
        </p:txBody>
      </p:sp>
      <p:pic>
        <p:nvPicPr>
          <p:cNvPr id="6146" name="Picture 2" descr="C:\Users\мир\Desktop\сканы\14 - копия.jpg"/>
          <p:cNvPicPr>
            <a:picLocks noChangeAspect="1" noChangeArrowheads="1"/>
          </p:cNvPicPr>
          <p:nvPr/>
        </p:nvPicPr>
        <p:blipFill>
          <a:blip r:embed="rId2" cstate="print"/>
          <a:srcRect/>
          <a:stretch>
            <a:fillRect/>
          </a:stretch>
        </p:blipFill>
        <p:spPr bwMode="auto">
          <a:xfrm>
            <a:off x="2123728" y="764704"/>
            <a:ext cx="5005958" cy="4476049"/>
          </a:xfrm>
          <a:prstGeom prst="rect">
            <a:avLst/>
          </a:prstGeom>
          <a:noFill/>
        </p:spPr>
      </p:pic>
      <p:pic>
        <p:nvPicPr>
          <p:cNvPr id="6147" name="Picture 3" descr="C:\Users\мир\Desktop\сканы\14.jpg"/>
          <p:cNvPicPr>
            <a:picLocks noChangeAspect="1" noChangeArrowheads="1"/>
          </p:cNvPicPr>
          <p:nvPr/>
        </p:nvPicPr>
        <p:blipFill>
          <a:blip r:embed="rId3" cstate="print"/>
          <a:srcRect/>
          <a:stretch>
            <a:fillRect/>
          </a:stretch>
        </p:blipFill>
        <p:spPr bwMode="auto">
          <a:xfrm>
            <a:off x="2123728" y="5229200"/>
            <a:ext cx="4996433" cy="9762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892480" cy="523220"/>
          </a:xfrm>
          <a:prstGeom prst="rect">
            <a:avLst/>
          </a:prstGeom>
          <a:noFill/>
        </p:spPr>
        <p:txBody>
          <a:bodyPr wrap="square" rtlCol="0">
            <a:spAutoFit/>
          </a:bodyPr>
          <a:lstStyle/>
          <a:p>
            <a:pPr algn="ctr"/>
            <a:r>
              <a:rPr lang="ru-RU" sz="2800" dirty="0" smtClean="0"/>
              <a:t>Упражнение «Иголочка»</a:t>
            </a:r>
            <a:endParaRPr lang="ru-RU" sz="2800" dirty="0"/>
          </a:p>
        </p:txBody>
      </p:sp>
      <p:pic>
        <p:nvPicPr>
          <p:cNvPr id="7170" name="Picture 2" descr="C:\Users\мир\Desktop\сканы\15 - копия.jpg"/>
          <p:cNvPicPr>
            <a:picLocks noChangeAspect="1" noChangeArrowheads="1"/>
          </p:cNvPicPr>
          <p:nvPr/>
        </p:nvPicPr>
        <p:blipFill>
          <a:blip r:embed="rId2" cstate="print"/>
          <a:srcRect/>
          <a:stretch>
            <a:fillRect/>
          </a:stretch>
        </p:blipFill>
        <p:spPr bwMode="auto">
          <a:xfrm>
            <a:off x="2051720" y="620688"/>
            <a:ext cx="4810125" cy="4800600"/>
          </a:xfrm>
          <a:prstGeom prst="rect">
            <a:avLst/>
          </a:prstGeom>
          <a:noFill/>
        </p:spPr>
      </p:pic>
      <p:pic>
        <p:nvPicPr>
          <p:cNvPr id="7171" name="Picture 3" descr="C:\Users\мир\Desktop\сканы\15.jpg"/>
          <p:cNvPicPr>
            <a:picLocks noChangeAspect="1" noChangeArrowheads="1"/>
          </p:cNvPicPr>
          <p:nvPr/>
        </p:nvPicPr>
        <p:blipFill>
          <a:blip r:embed="rId3" cstate="print"/>
          <a:srcRect/>
          <a:stretch>
            <a:fillRect/>
          </a:stretch>
        </p:blipFill>
        <p:spPr bwMode="auto">
          <a:xfrm>
            <a:off x="2051720" y="5373216"/>
            <a:ext cx="4824535" cy="6175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14290"/>
            <a:ext cx="8676456" cy="523220"/>
          </a:xfrm>
          <a:prstGeom prst="rect">
            <a:avLst/>
          </a:prstGeom>
          <a:noFill/>
        </p:spPr>
        <p:txBody>
          <a:bodyPr wrap="square" rtlCol="0">
            <a:spAutoFit/>
          </a:bodyPr>
          <a:lstStyle/>
          <a:p>
            <a:pPr algn="ctr"/>
            <a:r>
              <a:rPr lang="ru-RU" sz="2800" dirty="0" smtClean="0"/>
              <a:t>Упражнение «Лошадка»</a:t>
            </a:r>
            <a:endParaRPr lang="ru-RU" sz="2800" dirty="0"/>
          </a:p>
        </p:txBody>
      </p:sp>
      <p:pic>
        <p:nvPicPr>
          <p:cNvPr id="11266" name="Picture 2" descr="C:\Users\мир\Desktop\сканы\21.jpg"/>
          <p:cNvPicPr>
            <a:picLocks noChangeAspect="1" noChangeArrowheads="1"/>
          </p:cNvPicPr>
          <p:nvPr/>
        </p:nvPicPr>
        <p:blipFill>
          <a:blip r:embed="rId2" cstate="print"/>
          <a:srcRect/>
          <a:stretch>
            <a:fillRect/>
          </a:stretch>
        </p:blipFill>
        <p:spPr bwMode="auto">
          <a:xfrm>
            <a:off x="2036763" y="800100"/>
            <a:ext cx="5070475" cy="525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0"/>
            <a:ext cx="8676456" cy="523220"/>
          </a:xfrm>
          <a:prstGeom prst="rect">
            <a:avLst/>
          </a:prstGeom>
          <a:noFill/>
        </p:spPr>
        <p:txBody>
          <a:bodyPr wrap="square" rtlCol="0">
            <a:spAutoFit/>
          </a:bodyPr>
          <a:lstStyle/>
          <a:p>
            <a:pPr algn="ctr"/>
            <a:r>
              <a:rPr lang="ru-RU" sz="2800" dirty="0" smtClean="0"/>
              <a:t>Упражнение «Маляр</a:t>
            </a:r>
            <a:r>
              <a:rPr lang="ru-RU" dirty="0" smtClean="0"/>
              <a:t>»</a:t>
            </a:r>
            <a:endParaRPr lang="ru-RU" dirty="0"/>
          </a:p>
        </p:txBody>
      </p:sp>
      <p:pic>
        <p:nvPicPr>
          <p:cNvPr id="10242" name="Picture 2" descr="C:\Users\мир\Desktop\сканы\19.jpg"/>
          <p:cNvPicPr>
            <a:picLocks noChangeAspect="1" noChangeArrowheads="1"/>
          </p:cNvPicPr>
          <p:nvPr/>
        </p:nvPicPr>
        <p:blipFill>
          <a:blip r:embed="rId2" cstate="print"/>
          <a:srcRect/>
          <a:stretch>
            <a:fillRect/>
          </a:stretch>
        </p:blipFill>
        <p:spPr bwMode="auto">
          <a:xfrm>
            <a:off x="2051720" y="476672"/>
            <a:ext cx="5033963" cy="60721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ир\Desktop\сканы\2.jpg"/>
          <p:cNvPicPr>
            <a:picLocks noChangeAspect="1" noChangeArrowheads="1"/>
          </p:cNvPicPr>
          <p:nvPr/>
        </p:nvPicPr>
        <p:blipFill>
          <a:blip r:embed="rId2" cstate="print"/>
          <a:srcRect/>
          <a:stretch>
            <a:fillRect/>
          </a:stretch>
        </p:blipFill>
        <p:spPr bwMode="auto">
          <a:xfrm>
            <a:off x="1763688" y="1124744"/>
            <a:ext cx="5043487" cy="5500687"/>
          </a:xfrm>
          <a:prstGeom prst="rect">
            <a:avLst/>
          </a:prstGeom>
          <a:noFill/>
        </p:spPr>
      </p:pic>
      <p:sp>
        <p:nvSpPr>
          <p:cNvPr id="9" name="TextBox 8"/>
          <p:cNvSpPr txBox="1"/>
          <p:nvPr/>
        </p:nvSpPr>
        <p:spPr>
          <a:xfrm>
            <a:off x="2267744" y="500043"/>
            <a:ext cx="5544616" cy="523220"/>
          </a:xfrm>
          <a:prstGeom prst="rect">
            <a:avLst/>
          </a:prstGeom>
          <a:noFill/>
        </p:spPr>
        <p:txBody>
          <a:bodyPr wrap="square" rtlCol="0">
            <a:spAutoFit/>
          </a:bodyPr>
          <a:lstStyle/>
          <a:p>
            <a:r>
              <a:rPr lang="ru-RU" sz="2800" dirty="0" smtClean="0"/>
              <a:t>Упражнение «Барабанщик»</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88640"/>
            <a:ext cx="8676456" cy="523220"/>
          </a:xfrm>
          <a:prstGeom prst="rect">
            <a:avLst/>
          </a:prstGeom>
          <a:noFill/>
        </p:spPr>
        <p:txBody>
          <a:bodyPr wrap="square" rtlCol="0">
            <a:spAutoFit/>
          </a:bodyPr>
          <a:lstStyle/>
          <a:p>
            <a:pPr algn="ctr"/>
            <a:r>
              <a:rPr lang="ru-RU" sz="2800" dirty="0" smtClean="0"/>
              <a:t>Упражнение «Часики»</a:t>
            </a:r>
            <a:endParaRPr lang="ru-RU" sz="2800" dirty="0"/>
          </a:p>
        </p:txBody>
      </p:sp>
      <p:pic>
        <p:nvPicPr>
          <p:cNvPr id="13314" name="Picture 2" descr="C:\Users\мир\Desktop\сканы\213.jpg"/>
          <p:cNvPicPr>
            <a:picLocks noChangeAspect="1" noChangeArrowheads="1"/>
          </p:cNvPicPr>
          <p:nvPr/>
        </p:nvPicPr>
        <p:blipFill>
          <a:blip r:embed="rId2" cstate="print"/>
          <a:srcRect/>
          <a:stretch>
            <a:fillRect/>
          </a:stretch>
        </p:blipFill>
        <p:spPr bwMode="auto">
          <a:xfrm>
            <a:off x="1979712" y="620688"/>
            <a:ext cx="4856163" cy="60213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2700" dirty="0" smtClean="0"/>
              <a:t>В головном мозгу речевая область расположена рядом с двигательной областью, являясь ее частью. Известный исследователь детской речи М. М. Кольцов пишет: «Движение пальцев рук исторически, в ходе развития человечества, оказались тесно связаны с речевой функцией. Развитие руки и речи у людей шло параллельно, то есть одновременно. Примерно таков же ход развития речи ребенка. Сначала развиваются тонкие движения пальцев рук, затем появляется артикуляция слогов. Есть все основания рассматривать кисть руки как орган речи». </a:t>
            </a:r>
            <a:br>
              <a:rPr lang="ru-RU" sz="2700" dirty="0" smtClean="0"/>
            </a:br>
            <a:r>
              <a:rPr lang="ru-RU" sz="2800" b="1" dirty="0" smtClean="0"/>
              <a:t>Поэтому уровень развития речи находится в прямой зависимости от степени сформированности тонких движений пальцев рук.</a:t>
            </a:r>
            <a:r>
              <a:rPr lang="ru-RU" sz="1400" dirty="0" smtClean="0"/>
              <a:t/>
            </a:r>
            <a:br>
              <a:rPr lang="ru-RU" sz="1400" dirty="0" smtClean="0"/>
            </a:b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такое артикуляционная гимнастика?</a:t>
            </a:r>
            <a:endParaRPr lang="ru-RU" dirty="0"/>
          </a:p>
        </p:txBody>
      </p:sp>
      <p:sp>
        <p:nvSpPr>
          <p:cNvPr id="3" name="TextBox 2"/>
          <p:cNvSpPr txBox="1"/>
          <p:nvPr/>
        </p:nvSpPr>
        <p:spPr>
          <a:xfrm>
            <a:off x="467544" y="1412776"/>
            <a:ext cx="8319298" cy="5262979"/>
          </a:xfrm>
          <a:prstGeom prst="rect">
            <a:avLst/>
          </a:prstGeom>
          <a:noFill/>
        </p:spPr>
        <p:txBody>
          <a:bodyPr wrap="square" rtlCol="0">
            <a:spAutoFit/>
          </a:bodyPr>
          <a:lstStyle/>
          <a:p>
            <a:r>
              <a:rPr lang="ru-RU" sz="2400" dirty="0" smtClean="0"/>
              <a:t>Гимнастика для рук, ног- дело нам привычное и знакомое.</a:t>
            </a:r>
          </a:p>
          <a:p>
            <a:r>
              <a:rPr lang="ru-RU" sz="2400" dirty="0" smtClean="0"/>
              <a:t>Понятно ведь, для чего мы тренируем мышцы- чтобы они стали сильными, ловкими, подвижными.</a:t>
            </a:r>
          </a:p>
          <a:p>
            <a:r>
              <a:rPr lang="ru-RU" sz="2400" dirty="0" smtClean="0"/>
              <a:t>А вот зачем язык тренировать, ведь он и так «без костей»?</a:t>
            </a:r>
          </a:p>
          <a:p>
            <a:r>
              <a:rPr lang="ru-RU" sz="2400" dirty="0" smtClean="0"/>
              <a:t>Оказывается, язык- главная мышца органов речи. И для него, как и для всякой мышцы, гимнастика просто необходима. Ведь язык должен быть достаточно хорошо развит, чтобы выполнять тонкие целенаправленные движения, именуемые звукопроизношением. Недостатки произношения отягощают эмоционально-психическое состояние ребенка, мешают ему развиваться и общаться со сверстниками.</a:t>
            </a:r>
          </a:p>
          <a:p>
            <a:r>
              <a:rPr lang="ru-RU" sz="2400" dirty="0" smtClean="0"/>
              <a:t>Чтобы эта проблема не возникала у ребенка в дальнейшем, стоит начать заниматься артикуляционной гимнастикой как можно раньше.</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67544" y="266291"/>
            <a:ext cx="867645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Тренировка движений пальцев рук является важнейшим фактором:</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ru-RU"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стимулирующим речевое развитие ребенка, </a:t>
            </a:r>
            <a:endParaRPr kumimoji="0" lang="ru-RU" sz="3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ru-RU"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способствующим улучшению артикуляционной моторики, </a:t>
            </a:r>
            <a:endParaRPr kumimoji="0" lang="ru-RU" sz="3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ru-RU"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подготовке кисти руки к письму </a:t>
            </a:r>
            <a:endParaRPr kumimoji="0" lang="ru-RU" sz="3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ru-RU"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 что не менее важно, мощным средством, повышающим работоспособность коры головного мозга.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Приёмы по развитию мелкой моторики</a:t>
            </a:r>
            <a:br>
              <a:rPr lang="ru-RU" dirty="0" smtClean="0"/>
            </a:br>
            <a:endParaRPr lang="ru-RU" dirty="0"/>
          </a:p>
        </p:txBody>
      </p:sp>
      <p:pic>
        <p:nvPicPr>
          <p:cNvPr id="33793" name="Picture 1" descr="C:\Users\мир\Pictures\фото работа\DSC01254.JPG"/>
          <p:cNvPicPr>
            <a:picLocks noChangeAspect="1" noChangeArrowheads="1"/>
          </p:cNvPicPr>
          <p:nvPr/>
        </p:nvPicPr>
        <p:blipFill>
          <a:blip r:embed="rId2" cstate="print"/>
          <a:srcRect/>
          <a:stretch>
            <a:fillRect/>
          </a:stretch>
        </p:blipFill>
        <p:spPr bwMode="auto">
          <a:xfrm>
            <a:off x="0" y="1196752"/>
            <a:ext cx="3024336" cy="3816424"/>
          </a:xfrm>
          <a:prstGeom prst="rect">
            <a:avLst/>
          </a:prstGeom>
          <a:noFill/>
        </p:spPr>
      </p:pic>
      <p:pic>
        <p:nvPicPr>
          <p:cNvPr id="33794" name="Picture 2" descr="C:\Users\мир\Pictures\фото работа\DSC01261.JPG"/>
          <p:cNvPicPr>
            <a:picLocks noChangeAspect="1" noChangeArrowheads="1"/>
          </p:cNvPicPr>
          <p:nvPr/>
        </p:nvPicPr>
        <p:blipFill>
          <a:blip r:embed="rId3" cstate="print"/>
          <a:srcRect/>
          <a:stretch>
            <a:fillRect/>
          </a:stretch>
        </p:blipFill>
        <p:spPr bwMode="auto">
          <a:xfrm>
            <a:off x="2987824" y="1196752"/>
            <a:ext cx="3024336" cy="3816424"/>
          </a:xfrm>
          <a:prstGeom prst="rect">
            <a:avLst/>
          </a:prstGeom>
          <a:noFill/>
        </p:spPr>
      </p:pic>
      <p:pic>
        <p:nvPicPr>
          <p:cNvPr id="33796" name="Picture 4" descr="C:\Users\мир\Pictures\фото работа\DSC01272.JPG"/>
          <p:cNvPicPr>
            <a:picLocks noChangeAspect="1" noChangeArrowheads="1"/>
          </p:cNvPicPr>
          <p:nvPr/>
        </p:nvPicPr>
        <p:blipFill>
          <a:blip r:embed="rId4" cstate="print"/>
          <a:srcRect/>
          <a:stretch>
            <a:fillRect/>
          </a:stretch>
        </p:blipFill>
        <p:spPr bwMode="auto">
          <a:xfrm>
            <a:off x="6012160" y="1196752"/>
            <a:ext cx="3131840" cy="38164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3568" y="692696"/>
            <a:ext cx="7776864" cy="501675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Одной рукой возьмите руку ребенка в области запястья, пальцами другой руки начните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поглаживание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 кончика к основанию каждого его пальчика по очереди. Повторите прием 3-5 раз</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Легкое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растирание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каждого пальчика. Для этого подушечками своих пальцев продвигайтесь поступательными движениями от кончика к основанию пальчиков ребенка. Повторите прием 3-5 раз.</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Слегка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сдавить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подушечку каждого пальчика ребенка по очереди своими большим и указательным пальцами. Повторите прием 2-3 раза.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Массаж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большого пальца. С помощью поглаживающих и растирающих движений у его основания отведите палец от ладони и задержите на несколько секунд в этом положении.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Массаж пальчиков заканчиваем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поглаживанием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легким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потряхиванием</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кистей рук.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Чтоб здоров был пальчик наш,</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Сделаем ему массаж.</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Посильнее разотрём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к другому перейдём.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Мы с обратной стороны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Пальчик растереть должны, Чтобы он повеселел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Был здоров и не болел.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Чтобы крепкой быть ладошке-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Помассируем немножко: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Десять раз понажимаем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ладошки поменяем.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75656" y="0"/>
            <a:ext cx="6408712" cy="584775"/>
          </a:xfrm>
          <a:prstGeom prst="rect">
            <a:avLst/>
          </a:prstGeom>
        </p:spPr>
        <p:txBody>
          <a:bodyPr wrap="square">
            <a:spAutoFit/>
          </a:bodyPr>
          <a:lstStyle/>
          <a:p>
            <a:pPr lvl="0" algn="ctr" fontAlgn="base">
              <a:spcBef>
                <a:spcPct val="0"/>
              </a:spcBef>
              <a:spcAft>
                <a:spcPct val="0"/>
              </a:spcAft>
            </a:pPr>
            <a:r>
              <a:rPr lang="ru-RU" sz="3200" b="1" dirty="0" smtClean="0">
                <a:latin typeface="Calibri" pitchFamily="34" charset="0"/>
                <a:ea typeface="Calibri" pitchFamily="34" charset="0"/>
                <a:cs typeface="Times New Roman" pitchFamily="18" charset="0"/>
              </a:rPr>
              <a:t>1 Массаж пальцев рук.</a:t>
            </a:r>
            <a:endParaRPr lang="ru-RU" sz="3200" dirty="0" smtClean="0">
              <a:latin typeface="Arial" pitchFamily="34" charset="0"/>
              <a:ea typeface="Times New Roman" pitchFamily="18"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67544" y="696491"/>
            <a:ext cx="352839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Helvetica"/>
                <a:ea typeface="Times New Roman" pitchFamily="18" charset="0"/>
                <a:cs typeface="Arial" pitchFamily="34" charset="0"/>
              </a:rPr>
              <a:t>Разучивание названия пальчиков</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Сожмите в кулак пальцы одной руки, медленно по одному разгибайте их, начиная с мизинца. В конце игры снова поочередно сожмите пальцы в кулак, большой палец — сверху.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Этот мальчик маленький,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Мизинчик удаленький.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Безымянный – кольцо носит,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Никогда его не бросит.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Ну а этот – средний, длинный,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 как раз посередине.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Этот – указательный,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Пальчик замечательный.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Большой палец, хоть не длинный,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Среди братьев самый сильный.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Пальчики не ссорятся,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Вместе дело спорится. </a:t>
            </a:r>
          </a:p>
          <a:p>
            <a:pPr marL="0" marR="0" lvl="0" indent="0" algn="l" defTabSz="914400" rtl="0" eaLnBrk="0" fontAlgn="base" latinLnBrk="0" hangingPunct="0">
              <a:lnSpc>
                <a:spcPct val="100000"/>
              </a:lnSpc>
              <a:spcBef>
                <a:spcPct val="0"/>
              </a:spcBef>
              <a:spcAft>
                <a:spcPct val="0"/>
              </a:spcAft>
              <a:buClrTx/>
              <a:buSzTx/>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5" name="Прямоугольник 4"/>
          <p:cNvSpPr/>
          <p:nvPr/>
        </p:nvSpPr>
        <p:spPr>
          <a:xfrm>
            <a:off x="1907704" y="0"/>
            <a:ext cx="5256584" cy="584775"/>
          </a:xfrm>
          <a:prstGeom prst="rect">
            <a:avLst/>
          </a:prstGeom>
        </p:spPr>
        <p:txBody>
          <a:bodyPr wrap="square">
            <a:spAutoFit/>
          </a:bodyPr>
          <a:lstStyle/>
          <a:p>
            <a:pPr lvl="0" algn="ctr" fontAlgn="base">
              <a:spcBef>
                <a:spcPct val="0"/>
              </a:spcBef>
              <a:spcAft>
                <a:spcPct val="0"/>
              </a:spcAft>
            </a:pPr>
            <a:r>
              <a:rPr lang="ru-RU" sz="3200" b="1" dirty="0" smtClean="0">
                <a:latin typeface="Calibri" pitchFamily="34" charset="0"/>
                <a:ea typeface="Calibri" pitchFamily="34" charset="0"/>
                <a:cs typeface="Times New Roman" pitchFamily="18" charset="0"/>
              </a:rPr>
              <a:t>2  Пальчиковые игры.</a:t>
            </a:r>
            <a:endParaRPr lang="ru-RU" sz="3200" dirty="0" smtClean="0">
              <a:latin typeface="Arial" pitchFamily="34" charset="0"/>
              <a:ea typeface="Times New Roman" pitchFamily="18" charset="0"/>
              <a:cs typeface="Arial" pitchFamily="34" charset="0"/>
            </a:endParaRPr>
          </a:p>
        </p:txBody>
      </p:sp>
      <p:sp>
        <p:nvSpPr>
          <p:cNvPr id="6" name="Прямоугольник 5"/>
          <p:cNvSpPr/>
          <p:nvPr/>
        </p:nvSpPr>
        <p:spPr>
          <a:xfrm>
            <a:off x="5292080" y="908720"/>
            <a:ext cx="2285177" cy="369332"/>
          </a:xfrm>
          <a:prstGeom prst="rect">
            <a:avLst/>
          </a:prstGeom>
        </p:spPr>
        <p:txBody>
          <a:bodyPr wrap="none">
            <a:spAutoFit/>
          </a:bodyPr>
          <a:lstStyle/>
          <a:p>
            <a:pPr lvl="0" eaLnBrk="0" fontAlgn="base" hangingPunct="0">
              <a:spcBef>
                <a:spcPct val="0"/>
              </a:spcBef>
              <a:spcAft>
                <a:spcPct val="0"/>
              </a:spcAft>
              <a:buFontTx/>
              <a:buChar char="•"/>
            </a:pPr>
            <a:r>
              <a:rPr lang="ru-RU" dirty="0" smtClean="0">
                <a:latin typeface="Helvetica"/>
                <a:ea typeface="Times New Roman" pitchFamily="18" charset="0"/>
                <a:cs typeface="Arial" pitchFamily="34" charset="0"/>
              </a:rPr>
              <a:t>Пальчиковые позы</a:t>
            </a:r>
            <a:endParaRPr lang="ru-RU" dirty="0" smtClean="0">
              <a:latin typeface="Arial" pitchFamily="34" charset="0"/>
              <a:ea typeface="Times New Roman" pitchFamily="18" charset="0"/>
              <a:cs typeface="Arial" pitchFamily="34" charset="0"/>
            </a:endParaRPr>
          </a:p>
        </p:txBody>
      </p:sp>
      <p:pic>
        <p:nvPicPr>
          <p:cNvPr id="29699" name="Picture 3" descr="C:\Users\мир\Pictures\фото работа\DSC01259.JPG"/>
          <p:cNvPicPr>
            <a:picLocks noChangeAspect="1" noChangeArrowheads="1"/>
          </p:cNvPicPr>
          <p:nvPr/>
        </p:nvPicPr>
        <p:blipFill>
          <a:blip r:embed="rId2" cstate="print"/>
          <a:srcRect/>
          <a:stretch>
            <a:fillRect/>
          </a:stretch>
        </p:blipFill>
        <p:spPr bwMode="auto">
          <a:xfrm>
            <a:off x="5292080" y="1196752"/>
            <a:ext cx="2304256" cy="3096344"/>
          </a:xfrm>
          <a:prstGeom prst="rect">
            <a:avLst/>
          </a:prstGeom>
          <a:noFill/>
        </p:spPr>
      </p:pic>
      <p:pic>
        <p:nvPicPr>
          <p:cNvPr id="29700" name="Picture 4" descr="C:\Users\мир\Pictures\фото работа\DSC01264.JPG"/>
          <p:cNvPicPr>
            <a:picLocks noChangeAspect="1" noChangeArrowheads="1"/>
          </p:cNvPicPr>
          <p:nvPr/>
        </p:nvPicPr>
        <p:blipFill>
          <a:blip r:embed="rId3" cstate="print"/>
          <a:srcRect/>
          <a:stretch>
            <a:fillRect/>
          </a:stretch>
        </p:blipFill>
        <p:spPr bwMode="auto">
          <a:xfrm>
            <a:off x="3995936" y="3501008"/>
            <a:ext cx="2232248" cy="316835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700" dirty="0" smtClean="0"/>
              <a:t>Пальчиковые игры с речевым сопровождением</a:t>
            </a:r>
            <a:r>
              <a:rPr lang="ru-RU" dirty="0" smtClean="0"/>
              <a:t/>
            </a:r>
            <a:br>
              <a:rPr lang="ru-RU" dirty="0" smtClean="0"/>
            </a:br>
            <a:endParaRPr lang="ru-RU" dirty="0"/>
          </a:p>
        </p:txBody>
      </p:sp>
      <p:sp>
        <p:nvSpPr>
          <p:cNvPr id="4" name="Прямоугольник 3"/>
          <p:cNvSpPr/>
          <p:nvPr/>
        </p:nvSpPr>
        <p:spPr>
          <a:xfrm>
            <a:off x="539552" y="692696"/>
            <a:ext cx="4176464" cy="5355312"/>
          </a:xfrm>
          <a:prstGeom prst="rect">
            <a:avLst/>
          </a:prstGeom>
        </p:spPr>
        <p:txBody>
          <a:bodyPr wrap="square">
            <a:spAutoFit/>
          </a:bodyPr>
          <a:lstStyle/>
          <a:p>
            <a:r>
              <a:rPr lang="ru-RU" dirty="0" smtClean="0"/>
              <a:t>ДОМИК</a:t>
            </a:r>
            <a:br>
              <a:rPr lang="ru-RU" dirty="0" smtClean="0"/>
            </a:br>
            <a:r>
              <a:rPr lang="ru-RU" dirty="0" smtClean="0"/>
              <a:t>Под грибом – шалашик-домик,</a:t>
            </a:r>
            <a:br>
              <a:rPr lang="ru-RU" dirty="0" smtClean="0"/>
            </a:br>
            <a:r>
              <a:rPr lang="ru-RU" dirty="0" smtClean="0"/>
              <a:t>(соедините ладони шалашиком)</a:t>
            </a:r>
            <a:br>
              <a:rPr lang="ru-RU" dirty="0" smtClean="0"/>
            </a:br>
            <a:r>
              <a:rPr lang="ru-RU" dirty="0" smtClean="0"/>
              <a:t>Там живет веселый гномик.</a:t>
            </a:r>
            <a:br>
              <a:rPr lang="ru-RU" dirty="0" smtClean="0"/>
            </a:br>
            <a:r>
              <a:rPr lang="ru-RU" dirty="0" smtClean="0"/>
              <a:t>Мы тихонько постучим,</a:t>
            </a:r>
            <a:br>
              <a:rPr lang="ru-RU" dirty="0" smtClean="0"/>
            </a:br>
            <a:r>
              <a:rPr lang="ru-RU" dirty="0" smtClean="0"/>
              <a:t>(постучать кулаком одной руки о ладонь другой руки)</a:t>
            </a:r>
            <a:br>
              <a:rPr lang="ru-RU" dirty="0" smtClean="0"/>
            </a:br>
            <a:r>
              <a:rPr lang="ru-RU" dirty="0" smtClean="0"/>
              <a:t>В колокольчик позвоним.</a:t>
            </a:r>
            <a:br>
              <a:rPr lang="ru-RU" dirty="0" smtClean="0"/>
            </a:br>
            <a:r>
              <a:rPr lang="ru-RU" dirty="0" smtClean="0"/>
              <a:t>(ладони обеих рук обращены вниз, пальцы скрещены;</a:t>
            </a:r>
            <a:br>
              <a:rPr lang="ru-RU" dirty="0" smtClean="0"/>
            </a:br>
            <a:r>
              <a:rPr lang="ru-RU" dirty="0" smtClean="0"/>
              <a:t>средний палец правой руки опущен вниз и слегка качается).</a:t>
            </a:r>
            <a:br>
              <a:rPr lang="ru-RU" dirty="0" smtClean="0"/>
            </a:br>
            <a:r>
              <a:rPr lang="ru-RU" dirty="0" smtClean="0"/>
              <a:t>Двери нам откроет гномик,</a:t>
            </a:r>
            <a:br>
              <a:rPr lang="ru-RU" dirty="0" smtClean="0"/>
            </a:br>
            <a:r>
              <a:rPr lang="ru-RU" dirty="0" smtClean="0"/>
              <a:t>Станет звать в шалашик-домик.</a:t>
            </a:r>
            <a:br>
              <a:rPr lang="ru-RU" dirty="0" smtClean="0"/>
            </a:br>
            <a:r>
              <a:rPr lang="ru-RU" dirty="0" smtClean="0"/>
              <a:t>В домике дощатый пол,</a:t>
            </a:r>
            <a:br>
              <a:rPr lang="ru-RU" dirty="0" smtClean="0"/>
            </a:br>
            <a:r>
              <a:rPr lang="ru-RU" dirty="0" smtClean="0"/>
              <a:t>(ладони опустить вниз, ребром прижать друг к другу)</a:t>
            </a:r>
            <a:br>
              <a:rPr lang="ru-RU" dirty="0" smtClean="0"/>
            </a:br>
            <a:r>
              <a:rPr lang="ru-RU" dirty="0" smtClean="0"/>
              <a:t>А на нем – дубовый стол.</a:t>
            </a:r>
            <a:br>
              <a:rPr lang="ru-RU" dirty="0" smtClean="0"/>
            </a:br>
            <a:endParaRPr lang="ru-RU" dirty="0"/>
          </a:p>
        </p:txBody>
      </p:sp>
      <p:sp>
        <p:nvSpPr>
          <p:cNvPr id="5" name="Прямоугольник 4"/>
          <p:cNvSpPr/>
          <p:nvPr/>
        </p:nvSpPr>
        <p:spPr>
          <a:xfrm>
            <a:off x="4860032" y="620688"/>
            <a:ext cx="4283968" cy="5632311"/>
          </a:xfrm>
          <a:prstGeom prst="rect">
            <a:avLst/>
          </a:prstGeom>
        </p:spPr>
        <p:txBody>
          <a:bodyPr wrap="square">
            <a:spAutoFit/>
          </a:bodyPr>
          <a:lstStyle/>
          <a:p>
            <a:r>
              <a:rPr lang="ru-RU" dirty="0" smtClean="0"/>
              <a:t>(левая рука сжата в кулак,</a:t>
            </a:r>
            <a:br>
              <a:rPr lang="ru-RU" dirty="0" smtClean="0"/>
            </a:br>
            <a:r>
              <a:rPr lang="ru-RU" dirty="0" smtClean="0"/>
              <a:t>сверху на кулак опускается ладонь правой руки)</a:t>
            </a:r>
            <a:br>
              <a:rPr lang="ru-RU" dirty="0" smtClean="0"/>
            </a:br>
            <a:r>
              <a:rPr lang="ru-RU" dirty="0" smtClean="0"/>
              <a:t>Рядом – стул с высокой спинкой.</a:t>
            </a:r>
            <a:br>
              <a:rPr lang="ru-RU" dirty="0" smtClean="0"/>
            </a:br>
            <a:r>
              <a:rPr lang="ru-RU" dirty="0" smtClean="0"/>
              <a:t>(направить левую ладонь вертикально вверх,</a:t>
            </a:r>
            <a:br>
              <a:rPr lang="ru-RU" dirty="0" smtClean="0"/>
            </a:br>
            <a:r>
              <a:rPr lang="ru-RU" dirty="0" smtClean="0"/>
              <a:t>к ее нижней части приставить кулачок правой руки</a:t>
            </a:r>
            <a:br>
              <a:rPr lang="ru-RU" dirty="0" smtClean="0"/>
            </a:br>
            <a:r>
              <a:rPr lang="ru-RU" dirty="0" smtClean="0"/>
              <a:t>большим пальцем к себе)</a:t>
            </a:r>
            <a:br>
              <a:rPr lang="ru-RU" dirty="0" smtClean="0"/>
            </a:br>
            <a:r>
              <a:rPr lang="ru-RU" dirty="0" smtClean="0"/>
              <a:t>На столе – тарелка с вилкой.</a:t>
            </a:r>
            <a:br>
              <a:rPr lang="ru-RU" dirty="0" smtClean="0"/>
            </a:br>
            <a:r>
              <a:rPr lang="ru-RU" dirty="0" smtClean="0"/>
              <a:t>(ладонь левой руки лежит на столе и направлена вверх,</a:t>
            </a:r>
            <a:br>
              <a:rPr lang="ru-RU" dirty="0" smtClean="0"/>
            </a:br>
            <a:r>
              <a:rPr lang="ru-RU" dirty="0" smtClean="0"/>
              <a:t>изображая тарелку, правая рука изображает вилку:</a:t>
            </a:r>
            <a:br>
              <a:rPr lang="ru-RU" dirty="0" smtClean="0"/>
            </a:br>
            <a:r>
              <a:rPr lang="ru-RU" dirty="0" smtClean="0"/>
              <a:t>ладонь направлена вниз, четыре пальца выпрямлены</a:t>
            </a:r>
            <a:br>
              <a:rPr lang="ru-RU" dirty="0" smtClean="0"/>
            </a:br>
            <a:r>
              <a:rPr lang="ru-RU" dirty="0" smtClean="0"/>
              <a:t>и слегка разведены в стороны, а большой прижат к ладони)</a:t>
            </a:r>
            <a:br>
              <a:rPr lang="ru-RU" dirty="0" smtClean="0"/>
            </a:br>
            <a:r>
              <a:rPr lang="ru-RU" dirty="0" smtClean="0"/>
              <a:t>И блины горой стоят -</a:t>
            </a:r>
            <a:br>
              <a:rPr lang="ru-RU" dirty="0" smtClean="0"/>
            </a:br>
            <a:r>
              <a:rPr lang="ru-RU" dirty="0" smtClean="0"/>
              <a:t>Угощенье для ребят.</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3 Игры со счётными палочками, спичками</a:t>
            </a:r>
            <a:endParaRPr lang="ru-RU" sz="3200" dirty="0"/>
          </a:p>
        </p:txBody>
      </p:sp>
      <p:sp>
        <p:nvSpPr>
          <p:cNvPr id="3" name="Прямоугольник 2"/>
          <p:cNvSpPr/>
          <p:nvPr/>
        </p:nvSpPr>
        <p:spPr>
          <a:xfrm>
            <a:off x="755576" y="1340768"/>
            <a:ext cx="4572000" cy="1200329"/>
          </a:xfrm>
          <a:prstGeom prst="rect">
            <a:avLst/>
          </a:prstGeom>
        </p:spPr>
        <p:txBody>
          <a:bodyPr>
            <a:spAutoFit/>
          </a:bodyPr>
          <a:lstStyle/>
          <a:p>
            <a:pPr lvl="0">
              <a:buFont typeface="Arial" pitchFamily="34" charset="0"/>
              <a:buChar char="•"/>
            </a:pPr>
            <a:r>
              <a:rPr lang="ru-RU" dirty="0" smtClean="0"/>
              <a:t>Сложи картинку по образцу.</a:t>
            </a:r>
          </a:p>
          <a:p>
            <a:pPr lvl="0">
              <a:buFont typeface="Arial" pitchFamily="34" charset="0"/>
              <a:buChar char="•"/>
            </a:pPr>
            <a:r>
              <a:rPr lang="ru-RU" dirty="0" smtClean="0"/>
              <a:t>Самостоятельно из заданного количества палочек.</a:t>
            </a:r>
          </a:p>
          <a:p>
            <a:pPr lvl="0">
              <a:buFont typeface="Arial" pitchFamily="34" charset="0"/>
              <a:buChar char="•"/>
            </a:pPr>
            <a:r>
              <a:rPr lang="ru-RU" dirty="0" smtClean="0"/>
              <a:t>Выложи букву.</a:t>
            </a:r>
            <a:endParaRPr lang="ru-RU" dirty="0"/>
          </a:p>
        </p:txBody>
      </p:sp>
      <p:pic>
        <p:nvPicPr>
          <p:cNvPr id="30721" name="Picture 1" descr="C:\Users\мир\Pictures\фото работа\DSC01255.JPG"/>
          <p:cNvPicPr>
            <a:picLocks noChangeAspect="1" noChangeArrowheads="1"/>
          </p:cNvPicPr>
          <p:nvPr/>
        </p:nvPicPr>
        <p:blipFill>
          <a:blip r:embed="rId2" cstate="print"/>
          <a:srcRect/>
          <a:stretch>
            <a:fillRect/>
          </a:stretch>
        </p:blipFill>
        <p:spPr bwMode="auto">
          <a:xfrm>
            <a:off x="1259632" y="2780928"/>
            <a:ext cx="2890664" cy="3168352"/>
          </a:xfrm>
          <a:prstGeom prst="rect">
            <a:avLst/>
          </a:prstGeom>
          <a:noFill/>
        </p:spPr>
      </p:pic>
      <p:pic>
        <p:nvPicPr>
          <p:cNvPr id="30722" name="Picture 2" descr="C:\Users\мир\Pictures\фото работа\DSC01256.JPG"/>
          <p:cNvPicPr>
            <a:picLocks noChangeAspect="1" noChangeArrowheads="1"/>
          </p:cNvPicPr>
          <p:nvPr/>
        </p:nvPicPr>
        <p:blipFill>
          <a:blip r:embed="rId3" cstate="print"/>
          <a:srcRect/>
          <a:stretch>
            <a:fillRect/>
          </a:stretch>
        </p:blipFill>
        <p:spPr bwMode="auto">
          <a:xfrm>
            <a:off x="5436096" y="1700808"/>
            <a:ext cx="3178671" cy="34461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lvl="0"/>
            <a:r>
              <a:rPr lang="ru-RU" sz="3600" b="1" dirty="0" smtClean="0"/>
              <a:t>4  Игры с карандашом.</a:t>
            </a:r>
            <a:endParaRPr lang="ru-RU" sz="3600" dirty="0"/>
          </a:p>
        </p:txBody>
      </p:sp>
      <p:sp>
        <p:nvSpPr>
          <p:cNvPr id="32769" name="Rectangle 1"/>
          <p:cNvSpPr>
            <a:spLocks noChangeArrowheads="1"/>
          </p:cNvSpPr>
          <p:nvPr/>
        </p:nvSpPr>
        <p:spPr bwMode="auto">
          <a:xfrm>
            <a:off x="611560" y="734507"/>
            <a:ext cx="85324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Карандаш в руке катаю,</a:t>
            </a:r>
            <a:b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Между пальчиков верчу.</a:t>
            </a:r>
            <a:b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Непременно каждый пальчик</a:t>
            </a:r>
            <a:b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Быть послушным научу!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611560" y="2132856"/>
            <a:ext cx="4572000" cy="3170099"/>
          </a:xfrm>
          <a:prstGeom prst="rect">
            <a:avLst/>
          </a:prstGeom>
        </p:spPr>
        <p:txBody>
          <a:bodyPr wrap="square">
            <a:spAutoFit/>
          </a:bodyPr>
          <a:lstStyle/>
          <a:p>
            <a:pPr lvl="0">
              <a:buFont typeface="Arial" pitchFamily="34" charset="0"/>
              <a:buChar char="•"/>
            </a:pPr>
            <a:r>
              <a:rPr lang="ru-RU" sz="2000" dirty="0" smtClean="0"/>
              <a:t>Катать карандаш между ладошек.</a:t>
            </a:r>
          </a:p>
          <a:p>
            <a:pPr lvl="0">
              <a:buFont typeface="Arial" pitchFamily="34" charset="0"/>
              <a:buChar char="•"/>
            </a:pPr>
            <a:r>
              <a:rPr lang="ru-RU" sz="2000" dirty="0" smtClean="0"/>
              <a:t>Зажать карандаш большим и указательным пальцем, качать.</a:t>
            </a:r>
          </a:p>
          <a:p>
            <a:pPr lvl="0">
              <a:buFont typeface="Arial" pitchFamily="34" charset="0"/>
              <a:buChar char="•"/>
            </a:pPr>
            <a:r>
              <a:rPr lang="ru-RU" sz="2000" dirty="0" smtClean="0"/>
              <a:t>Зажать карандаш большим и указательным пальцем, рисовать круги по часовой </a:t>
            </a:r>
            <a:r>
              <a:rPr lang="ru-RU" sz="2000" dirty="0" err="1" smtClean="0"/>
              <a:t>стрелкеи</a:t>
            </a:r>
            <a:r>
              <a:rPr lang="ru-RU" sz="2000" dirty="0" smtClean="0"/>
              <a:t> против.</a:t>
            </a:r>
          </a:p>
          <a:p>
            <a:pPr lvl="0">
              <a:buFont typeface="Arial" pitchFamily="34" charset="0"/>
              <a:buChar char="•"/>
            </a:pPr>
            <a:r>
              <a:rPr lang="ru-RU" sz="2000" dirty="0" smtClean="0"/>
              <a:t>Зажать карандаш указательными пальцами.</a:t>
            </a:r>
          </a:p>
          <a:p>
            <a:pPr lvl="0">
              <a:buFont typeface="Arial" pitchFamily="34" charset="0"/>
              <a:buChar char="•"/>
            </a:pPr>
            <a:r>
              <a:rPr lang="ru-RU" sz="2000" dirty="0" smtClean="0"/>
              <a:t>Зажать карандаш большим пальцем и мизинцем.</a:t>
            </a:r>
            <a:endParaRPr lang="ru-RU" sz="2000" dirty="0"/>
          </a:p>
        </p:txBody>
      </p:sp>
      <p:pic>
        <p:nvPicPr>
          <p:cNvPr id="32770" name="Picture 2" descr="C:\Users\мир\Pictures\фото работа\DSC01266.JPG"/>
          <p:cNvPicPr>
            <a:picLocks noChangeAspect="1" noChangeArrowheads="1"/>
          </p:cNvPicPr>
          <p:nvPr/>
        </p:nvPicPr>
        <p:blipFill>
          <a:blip r:embed="rId2" cstate="print"/>
          <a:srcRect/>
          <a:stretch>
            <a:fillRect/>
          </a:stretch>
        </p:blipFill>
        <p:spPr bwMode="auto">
          <a:xfrm>
            <a:off x="5076056" y="836712"/>
            <a:ext cx="2304256" cy="3096344"/>
          </a:xfrm>
          <a:prstGeom prst="rect">
            <a:avLst/>
          </a:prstGeom>
          <a:noFill/>
        </p:spPr>
      </p:pic>
      <p:pic>
        <p:nvPicPr>
          <p:cNvPr id="32771" name="Picture 3" descr="C:\Users\мир\Pictures\фото работа\DSC01269.JPG"/>
          <p:cNvPicPr>
            <a:picLocks noChangeAspect="1" noChangeArrowheads="1"/>
          </p:cNvPicPr>
          <p:nvPr/>
        </p:nvPicPr>
        <p:blipFill>
          <a:blip r:embed="rId3" cstate="print"/>
          <a:srcRect/>
          <a:stretch>
            <a:fillRect/>
          </a:stretch>
        </p:blipFill>
        <p:spPr bwMode="auto">
          <a:xfrm>
            <a:off x="5076056" y="3501008"/>
            <a:ext cx="2304256" cy="28083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3600" b="1" dirty="0" smtClean="0"/>
              <a:t>5 Шнуровка, игры со шнурками.</a:t>
            </a:r>
            <a:r>
              <a:rPr lang="ru-RU" sz="3600" dirty="0" smtClean="0"/>
              <a:t/>
            </a:r>
            <a:br>
              <a:rPr lang="ru-RU" sz="3600" dirty="0" smtClean="0"/>
            </a:br>
            <a:endParaRPr lang="ru-RU" sz="3600" dirty="0"/>
          </a:p>
        </p:txBody>
      </p:sp>
      <p:sp>
        <p:nvSpPr>
          <p:cNvPr id="3" name="Прямоугольник 2"/>
          <p:cNvSpPr/>
          <p:nvPr/>
        </p:nvSpPr>
        <p:spPr>
          <a:xfrm>
            <a:off x="683568" y="1052736"/>
            <a:ext cx="4572000" cy="1631216"/>
          </a:xfrm>
          <a:prstGeom prst="rect">
            <a:avLst/>
          </a:prstGeom>
        </p:spPr>
        <p:txBody>
          <a:bodyPr>
            <a:spAutoFit/>
          </a:bodyPr>
          <a:lstStyle/>
          <a:p>
            <a:pPr lvl="0">
              <a:buFont typeface="Arial" pitchFamily="34" charset="0"/>
              <a:buChar char="•"/>
            </a:pPr>
            <a:r>
              <a:rPr lang="ru-RU" sz="2000" dirty="0" smtClean="0"/>
              <a:t>Зашнуровать ботинки.</a:t>
            </a:r>
          </a:p>
          <a:p>
            <a:pPr lvl="0">
              <a:buFont typeface="Arial" pitchFamily="34" charset="0"/>
              <a:buChar char="•"/>
            </a:pPr>
            <a:r>
              <a:rPr lang="ru-RU" sz="2000" dirty="0" smtClean="0"/>
              <a:t>Завязать узел, бант.</a:t>
            </a:r>
          </a:p>
          <a:p>
            <a:pPr lvl="0">
              <a:buFont typeface="Arial" pitchFamily="34" charset="0"/>
              <a:buChar char="•"/>
            </a:pPr>
            <a:r>
              <a:rPr lang="ru-RU" sz="2000" dirty="0" smtClean="0"/>
              <a:t>Заплести косичку.</a:t>
            </a:r>
          </a:p>
          <a:p>
            <a:pPr lvl="0">
              <a:buFont typeface="Arial" pitchFamily="34" charset="0"/>
              <a:buChar char="•"/>
            </a:pPr>
            <a:r>
              <a:rPr lang="ru-RU" sz="2000" dirty="0" smtClean="0"/>
              <a:t>Наматывание нитки на катушку и сматывание её в клубок.</a:t>
            </a:r>
            <a:endParaRPr lang="ru-R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sz="3600" b="1" dirty="0" smtClean="0"/>
              <a:t>6 Игры с прищепками.</a:t>
            </a:r>
            <a:endParaRPr lang="ru-RU" sz="3600" dirty="0"/>
          </a:p>
        </p:txBody>
      </p:sp>
      <p:sp>
        <p:nvSpPr>
          <p:cNvPr id="37889" name="Rectangle 1"/>
          <p:cNvSpPr>
            <a:spLocks noChangeArrowheads="1"/>
          </p:cNvSpPr>
          <p:nvPr/>
        </p:nvSpPr>
        <p:spPr bwMode="auto">
          <a:xfrm>
            <a:off x="611560" y="548680"/>
            <a:ext cx="48245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Массаж пальцев.</a:t>
            </a:r>
          </a:p>
          <a:p>
            <a:pPr marL="0" marR="0" lvl="0" indent="0" algn="l" defTabSz="914400" rtl="0" eaLnBrk="1" fontAlgn="base" latinLnBrk="0" hangingPunct="1">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Кусается сильно котенок - глупыш,</a:t>
            </a:r>
            <a:b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 думает: это не палец, а мышь.</a:t>
            </a:r>
            <a:b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 я же играю с тобою, малыш,</a:t>
            </a:r>
            <a:b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будешь кусаться,</a:t>
            </a:r>
            <a:b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Скажу тебе: кыш!</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Игры с прищепками.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Помоги маме</a:t>
            </a:r>
            <a:r>
              <a:rPr kumimoji="0" lang="ru-RU" sz="20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На каждый ударный слог ребенок цепляет прищепку к веревке</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Прищеплю прищепки ловко</a:t>
            </a:r>
            <a:b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на мамину веревку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«Назови, как можно</a:t>
            </a:r>
            <a:r>
              <a:rPr kumimoji="0" lang="ru-RU"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больше…» (лексические темы)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0" name="Picture 2" descr="C:\Users\мир\Pictures\фото работа\DSC01275.JPG"/>
          <p:cNvPicPr>
            <a:picLocks noChangeAspect="1" noChangeArrowheads="1"/>
          </p:cNvPicPr>
          <p:nvPr/>
        </p:nvPicPr>
        <p:blipFill>
          <a:blip r:embed="rId2" cstate="print"/>
          <a:srcRect/>
          <a:stretch>
            <a:fillRect/>
          </a:stretch>
        </p:blipFill>
        <p:spPr bwMode="auto">
          <a:xfrm>
            <a:off x="5317232" y="685800"/>
            <a:ext cx="3431232" cy="43273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196752"/>
          </a:xfrm>
        </p:spPr>
        <p:txBody>
          <a:bodyPr>
            <a:normAutofit/>
          </a:bodyPr>
          <a:lstStyle/>
          <a:p>
            <a:r>
              <a:rPr lang="ru-RU" sz="2800" b="1" dirty="0" smtClean="0"/>
              <a:t>7 Упражнения с колючим массажным мячиком, орехами, шишками.</a:t>
            </a:r>
            <a:endParaRPr lang="ru-RU" sz="2800" dirty="0"/>
          </a:p>
        </p:txBody>
      </p:sp>
      <p:sp>
        <p:nvSpPr>
          <p:cNvPr id="36865" name="Rectangle 1"/>
          <p:cNvSpPr>
            <a:spLocks noChangeArrowheads="1"/>
          </p:cNvSpPr>
          <p:nvPr/>
        </p:nvSpPr>
        <p:spPr bwMode="auto">
          <a:xfrm>
            <a:off x="467544" y="947483"/>
            <a:ext cx="835292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1. Мяч находится между ладоней ребёнка, пальцы прижаты друг к другу. Делайте массажные движения, катая мяч вперёд-назад.</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2. Мяч находится между ладоней ребёнка, пальцы прижаты друг к другу. Делайте круговые движения, катая мяч по ладоням.</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3. Держа мяч подушечками пальцев, делайте вращательные движения вперёд (как будто закручиваете крышку).</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4. Держа мяч подушечками пальцев, с усилием надавите ими на мяч (4</a:t>
            </a:r>
            <a:r>
              <a:rPr kumimoji="0" lang="ru-RU" b="0" i="0" u="none" strike="noStrike" cap="none" normalizeH="0" baseline="0" dirty="0" smtClean="0">
                <a:ln>
                  <a:noFill/>
                </a:ln>
                <a:latin typeface="Calibri"/>
                <a:ea typeface="Times New Roman" pitchFamily="18" charset="0"/>
                <a:cs typeface="Times New Roman" pitchFamily="18" charset="0"/>
              </a:rPr>
              <a:t>—</a:t>
            </a:r>
            <a:r>
              <a:rPr kumimoji="0" lang="ru-RU" b="0" i="0" u="none" strike="noStrike" cap="none" normalizeH="0" baseline="0" dirty="0" smtClean="0">
                <a:ln>
                  <a:noFill/>
                </a:ln>
                <a:latin typeface="Verdana" pitchFamily="34" charset="0"/>
                <a:ea typeface="Times New Roman" pitchFamily="18" charset="0"/>
                <a:cs typeface="Times New Roman" pitchFamily="18" charset="0"/>
              </a:rPr>
              <a:t>6 раз).</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5. Держа мяч подушечками пальцев, делайте вращательные движения назад (как будто открываете крышку).</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6. Подкиньте мяч двумя руками на высоту 20</a:t>
            </a:r>
            <a:r>
              <a:rPr kumimoji="0" lang="ru-RU" b="0" i="0" u="none" strike="noStrike" cap="none" normalizeH="0" baseline="0" dirty="0" smtClean="0">
                <a:ln>
                  <a:noFill/>
                </a:ln>
                <a:latin typeface="Calibri"/>
                <a:ea typeface="Times New Roman" pitchFamily="18" charset="0"/>
                <a:cs typeface="Times New Roman" pitchFamily="18" charset="0"/>
              </a:rPr>
              <a:t>—</a:t>
            </a:r>
            <a:r>
              <a:rPr kumimoji="0" lang="ru-RU" b="0" i="0" u="none" strike="noStrike" cap="none" normalizeH="0" baseline="0" dirty="0" smtClean="0">
                <a:ln>
                  <a:noFill/>
                </a:ln>
                <a:latin typeface="Verdana" pitchFamily="34" charset="0"/>
                <a:ea typeface="Times New Roman" pitchFamily="18" charset="0"/>
                <a:cs typeface="Times New Roman" pitchFamily="18" charset="0"/>
              </a:rPr>
              <a:t>30 см и поймайте его.</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7. Зажмите мяч между ладонями, пальцы сцеплены в "замок", локти направлены в стороны. Надавите ладонями на мяч (4</a:t>
            </a:r>
            <a:r>
              <a:rPr kumimoji="0" lang="ru-RU" b="0" i="0" u="none" strike="noStrike" cap="none" normalizeH="0" baseline="0" dirty="0" smtClean="0">
                <a:ln>
                  <a:noFill/>
                </a:ln>
                <a:latin typeface="Calibri"/>
                <a:ea typeface="Times New Roman" pitchFamily="18" charset="0"/>
                <a:cs typeface="Times New Roman" pitchFamily="18" charset="0"/>
              </a:rPr>
              <a:t>—</a:t>
            </a:r>
            <a:r>
              <a:rPr kumimoji="0" lang="ru-RU" b="0" i="0" u="none" strike="noStrike" cap="none" normalizeH="0" baseline="0" dirty="0" smtClean="0">
                <a:ln>
                  <a:noFill/>
                </a:ln>
                <a:latin typeface="Verdana" pitchFamily="34" charset="0"/>
                <a:ea typeface="Times New Roman" pitchFamily="18" charset="0"/>
                <a:cs typeface="Times New Roman" pitchFamily="18" charset="0"/>
              </a:rPr>
              <a:t>6 раз).</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latin typeface="Verdana" pitchFamily="34" charset="0"/>
                <a:ea typeface="Times New Roman" pitchFamily="18" charset="0"/>
                <a:cs typeface="Times New Roman" pitchFamily="18" charset="0"/>
              </a:rPr>
              <a:t>8. Перекладывайте мяч из одной ладони в другую, постепенно увеличивая темп. </a:t>
            </a:r>
            <a:endParaRPr kumimoji="0" lang="ru-RU" b="0" i="0" u="none" strike="noStrike" cap="none" normalizeH="0" baseline="0" dirty="0" smtClean="0">
              <a:ln>
                <a:noFill/>
              </a:ln>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714356"/>
            <a:ext cx="8215370" cy="5693866"/>
          </a:xfrm>
          <a:prstGeom prst="rect">
            <a:avLst/>
          </a:prstGeom>
          <a:noFill/>
        </p:spPr>
        <p:txBody>
          <a:bodyPr wrap="square" rtlCol="0">
            <a:spAutoFit/>
          </a:bodyPr>
          <a:lstStyle/>
          <a:p>
            <a:r>
              <a:rPr lang="ru-RU" sz="2800" dirty="0" smtClean="0"/>
              <a:t>Детям двух, трех, четырех лет артикуляционная гимнастика поможет быстрее «поставить» правильное звукопроизношение.</a:t>
            </a:r>
          </a:p>
          <a:p>
            <a:r>
              <a:rPr lang="ru-RU" sz="2800" dirty="0" smtClean="0"/>
              <a:t>Дети пяти, шести лет и далее смогут при помощи артикуляционной гимнастики во многом преодолеть уже сложившиеся нарушения произношения.</a:t>
            </a:r>
          </a:p>
          <a:p>
            <a:endParaRPr lang="ru-RU" sz="2800" dirty="0" smtClean="0"/>
          </a:p>
          <a:p>
            <a:r>
              <a:rPr lang="ru-RU" sz="2800" dirty="0" smtClean="0"/>
              <a:t>Поначалу артикуляционную гимнастику необходимо выполнять перед зеркалом. </a:t>
            </a:r>
          </a:p>
          <a:p>
            <a:r>
              <a:rPr lang="ru-RU" sz="2800" dirty="0" smtClean="0"/>
              <a:t>Будьте терпеливы, ласковы и спокойны, и все получится.</a:t>
            </a:r>
          </a:p>
          <a:p>
            <a:r>
              <a:rPr lang="ru-RU" sz="2800" dirty="0" smtClean="0"/>
              <a:t>Занимайтесь с ребенком ежедневно по 5-7 минут. </a:t>
            </a:r>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04664"/>
            <a:ext cx="4572000" cy="3170099"/>
          </a:xfrm>
          <a:prstGeom prst="rect">
            <a:avLst/>
          </a:prstGeom>
        </p:spPr>
        <p:txBody>
          <a:bodyPr wrap="square">
            <a:spAutoFit/>
          </a:bodyPr>
          <a:lstStyle/>
          <a:p>
            <a:r>
              <a:rPr lang="ru-RU" sz="2000" dirty="0" smtClean="0"/>
              <a:t>Я мячом круги катаю,</a:t>
            </a:r>
          </a:p>
          <a:p>
            <a:r>
              <a:rPr lang="ru-RU" sz="2000" dirty="0" smtClean="0"/>
              <a:t>Взад-вперед его гоняю.</a:t>
            </a:r>
          </a:p>
          <a:p>
            <a:r>
              <a:rPr lang="ru-RU" sz="2000" dirty="0" smtClean="0"/>
              <a:t>Им поглажу я ладошку,</a:t>
            </a:r>
          </a:p>
          <a:p>
            <a:r>
              <a:rPr lang="ru-RU" sz="2000" dirty="0" smtClean="0"/>
              <a:t>Будто я сметаю крошку.</a:t>
            </a:r>
          </a:p>
          <a:p>
            <a:r>
              <a:rPr lang="ru-RU" sz="2000" dirty="0" smtClean="0"/>
              <a:t>И сожму его немножко, </a:t>
            </a:r>
          </a:p>
          <a:p>
            <a:r>
              <a:rPr lang="ru-RU" sz="2000" dirty="0" smtClean="0"/>
              <a:t>Как сжимает лапу кошка.</a:t>
            </a:r>
          </a:p>
          <a:p>
            <a:r>
              <a:rPr lang="ru-RU" sz="2000" dirty="0" smtClean="0"/>
              <a:t>Каждым пальцем мяч прижму </a:t>
            </a:r>
          </a:p>
          <a:p>
            <a:r>
              <a:rPr lang="ru-RU" sz="2000" dirty="0" smtClean="0"/>
              <a:t>И другой рукой начну.</a:t>
            </a:r>
          </a:p>
          <a:p>
            <a:r>
              <a:rPr lang="ru-RU" sz="2000" dirty="0" smtClean="0"/>
              <a:t>А теперь последний трюк:</a:t>
            </a:r>
          </a:p>
          <a:p>
            <a:r>
              <a:rPr lang="ru-RU" sz="2000" dirty="0" smtClean="0"/>
              <a:t>Мяч летает между рук.</a:t>
            </a:r>
            <a:endParaRPr lang="ru-RU" sz="2000" dirty="0"/>
          </a:p>
        </p:txBody>
      </p:sp>
      <p:pic>
        <p:nvPicPr>
          <p:cNvPr id="35841" name="Picture 1" descr="C:\Users\мир\Pictures\фото работа\DSC01249.JPG"/>
          <p:cNvPicPr>
            <a:picLocks noChangeAspect="1" noChangeArrowheads="1"/>
          </p:cNvPicPr>
          <p:nvPr/>
        </p:nvPicPr>
        <p:blipFill>
          <a:blip r:embed="rId2" cstate="print"/>
          <a:srcRect/>
          <a:stretch>
            <a:fillRect/>
          </a:stretch>
        </p:blipFill>
        <p:spPr bwMode="auto">
          <a:xfrm>
            <a:off x="5364088" y="0"/>
            <a:ext cx="3374132" cy="4440560"/>
          </a:xfrm>
          <a:prstGeom prst="rect">
            <a:avLst/>
          </a:prstGeom>
          <a:noFill/>
        </p:spPr>
      </p:pic>
      <p:pic>
        <p:nvPicPr>
          <p:cNvPr id="35843" name="Picture 3" descr="C:\Users\мир\Pictures\фото работа\DSC01250.JPG"/>
          <p:cNvPicPr>
            <a:picLocks noChangeAspect="1" noChangeArrowheads="1"/>
          </p:cNvPicPr>
          <p:nvPr/>
        </p:nvPicPr>
        <p:blipFill>
          <a:blip r:embed="rId3" cstate="print"/>
          <a:srcRect/>
          <a:stretch>
            <a:fillRect/>
          </a:stretch>
        </p:blipFill>
        <p:spPr bwMode="auto">
          <a:xfrm>
            <a:off x="1619673" y="3573016"/>
            <a:ext cx="3096343" cy="328498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11560" y="908720"/>
            <a:ext cx="85324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Раз, два, три, четыре, пять!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-(Загибают пальчики на обеих руках) </a:t>
            </a:r>
            <a:r>
              <a:rPr kumimoji="0" lang="ru-RU" b="0" i="1" u="none" strike="noStrike" cap="none" normalizeH="0" baseline="0" dirty="0" smtClean="0">
                <a:ln>
                  <a:noFill/>
                </a:ln>
                <a:effectLst/>
                <a:latin typeface="Calibri"/>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Будем с шишкой мы играть!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-(Разгибают пальчики на обеих руках) </a:t>
            </a:r>
            <a:r>
              <a:rPr kumimoji="0" lang="ru-RU" b="0" i="1"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Будем с шишкой мы играть,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 -(Прокатывание шишки между ладонями</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Между ручками катать!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В ручку правую возьмём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-(Сильно сжимаем шишку в правой руке)</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И сильней её сожмём!</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Руку быстро разжимаем,</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На столе её катаем.</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В ручку левую возьмём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-(Сильно сжимаем шишку в левой руке)</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И сильней её сожмём!</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Руку быстро разжимаем,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-(Катаем шишку по столу)</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На столе её катаем.</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Мы закончили катать,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1" u="none" strike="noStrike" cap="none" normalizeH="0" baseline="0" dirty="0" smtClean="0">
                <a:ln>
                  <a:noFill/>
                </a:ln>
                <a:effectLst/>
                <a:latin typeface="Arial" pitchFamily="34" charset="0"/>
                <a:ea typeface="Times New Roman" pitchFamily="18" charset="0"/>
                <a:cs typeface="Arial" pitchFamily="34" charset="0"/>
              </a:rPr>
              <a:t>-(Убираем шишку на край стола)</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Пальчики свои встряхнём,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effectLst/>
                <a:latin typeface="Calibri"/>
                <a:ea typeface="Times New Roman" pitchFamily="18" charset="0"/>
                <a:cs typeface="Arial" pitchFamily="34" charset="0"/>
              </a:rPr>
              <a:t> </a:t>
            </a:r>
            <a:r>
              <a:rPr kumimoji="0" lang="ru-RU" b="0" i="0" u="none" strike="noStrike" cap="none" normalizeH="0" baseline="0" dirty="0" smtClean="0">
                <a:ln>
                  <a:noFill/>
                </a:ln>
                <a:effectLst/>
                <a:latin typeface="Arial" pitchFamily="34" charset="0"/>
                <a:ea typeface="Times New Roman" pitchFamily="18" charset="0"/>
                <a:cs typeface="Arial" pitchFamily="34" charset="0"/>
              </a:rPr>
              <a:t>-(</a:t>
            </a:r>
            <a:r>
              <a:rPr kumimoji="0" lang="ru-RU" b="0" i="1" u="none" strike="noStrike" cap="none" normalizeH="0" baseline="0" dirty="0" smtClean="0">
                <a:ln>
                  <a:noFill/>
                </a:ln>
                <a:effectLst/>
                <a:latin typeface="Arial" pitchFamily="34" charset="0"/>
                <a:ea typeface="Times New Roman" pitchFamily="18" charset="0"/>
                <a:cs typeface="Arial" pitchFamily="34" charset="0"/>
              </a:rPr>
              <a:t>Встряхиваем кисти обеих рук)</a:t>
            </a:r>
            <a:r>
              <a:rPr kumimoji="0" lang="ru-RU" b="0" i="0" u="none" strike="noStrike" cap="none" normalizeH="0" baseline="0" dirty="0" smtClean="0">
                <a:ln>
                  <a:noFill/>
                </a:ln>
                <a:effectLst/>
                <a:latin typeface="Calibri"/>
                <a:ea typeface="Times New Roman" pitchFamily="18" charset="0"/>
                <a:cs typeface="Arial" pitchFamily="34" charset="0"/>
              </a:rPr>
              <a:t> </a:t>
            </a:r>
            <a:endParaRPr kumimoji="0" lang="ru-RU"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ea typeface="Times New Roman" pitchFamily="18" charset="0"/>
                <a:cs typeface="Arial" pitchFamily="34" charset="0"/>
              </a:rPr>
              <a:t>Заниматься мы начнём!                       -(</a:t>
            </a:r>
            <a:r>
              <a:rPr kumimoji="0" lang="ru-RU" b="0" i="1" u="none" strike="noStrike" cap="none" normalizeH="0" baseline="0" dirty="0" smtClean="0">
                <a:ln>
                  <a:noFill/>
                </a:ln>
                <a:effectLst/>
                <a:latin typeface="Arial" pitchFamily="34" charset="0"/>
                <a:ea typeface="Times New Roman" pitchFamily="18" charset="0"/>
                <a:cs typeface="Arial" pitchFamily="34" charset="0"/>
              </a:rPr>
              <a:t>Продолжаем занятие)</a:t>
            </a:r>
            <a:r>
              <a:rPr kumimoji="0" lang="ru-RU" b="0" i="0" u="none" strike="noStrike" cap="none" normalizeH="0" baseline="0" dirty="0" smtClean="0">
                <a:ln>
                  <a:noFill/>
                </a:ln>
                <a:effectLst/>
                <a:latin typeface="Arial" pitchFamily="34" charset="0"/>
                <a:cs typeface="Arial" pitchFamily="34" charset="0"/>
              </a:rPr>
              <a:t> </a:t>
            </a:r>
          </a:p>
        </p:txBody>
      </p:sp>
      <p:sp>
        <p:nvSpPr>
          <p:cNvPr id="4" name="Прямоугольник 3"/>
          <p:cNvSpPr/>
          <p:nvPr/>
        </p:nvSpPr>
        <p:spPr>
          <a:xfrm>
            <a:off x="1043608" y="332656"/>
            <a:ext cx="1129155" cy="461665"/>
          </a:xfrm>
          <a:prstGeom prst="rect">
            <a:avLst/>
          </a:prstGeom>
        </p:spPr>
        <p:txBody>
          <a:bodyPr wrap="none">
            <a:spAutoFit/>
          </a:bodyPr>
          <a:lstStyle/>
          <a:p>
            <a:r>
              <a:rPr lang="ru-RU" sz="2400" dirty="0" smtClean="0"/>
              <a:t>Шишка</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ru-RU" sz="3600" b="1" dirty="0" smtClean="0"/>
              <a:t>8. Игры с пробками, бутылками.</a:t>
            </a:r>
            <a:r>
              <a:rPr lang="ru-RU" sz="3600" dirty="0" smtClean="0"/>
              <a:t/>
            </a:r>
            <a:br>
              <a:rPr lang="ru-RU" sz="3600" dirty="0" smtClean="0"/>
            </a:br>
            <a:endParaRPr lang="ru-RU" sz="3600" dirty="0"/>
          </a:p>
        </p:txBody>
      </p:sp>
      <p:sp>
        <p:nvSpPr>
          <p:cNvPr id="3" name="Прямоугольник 2"/>
          <p:cNvSpPr/>
          <p:nvPr/>
        </p:nvSpPr>
        <p:spPr>
          <a:xfrm>
            <a:off x="539552" y="764704"/>
            <a:ext cx="4572000" cy="4708981"/>
          </a:xfrm>
          <a:prstGeom prst="rect">
            <a:avLst/>
          </a:prstGeom>
        </p:spPr>
        <p:txBody>
          <a:bodyPr wrap="square">
            <a:spAutoFit/>
          </a:bodyPr>
          <a:lstStyle/>
          <a:p>
            <a:pPr lvl="0">
              <a:buFont typeface="Arial" pitchFamily="34" charset="0"/>
              <a:buChar char="•"/>
            </a:pPr>
            <a:r>
              <a:rPr lang="ru-RU" sz="2000" dirty="0" smtClean="0"/>
              <a:t>Закручивать, откручивать крышку на бутылках.</a:t>
            </a:r>
          </a:p>
          <a:p>
            <a:pPr lvl="0"/>
            <a:endParaRPr lang="ru-RU" sz="2000" dirty="0" smtClean="0"/>
          </a:p>
          <a:p>
            <a:pPr lvl="0">
              <a:buFont typeface="Arial" pitchFamily="34" charset="0"/>
              <a:buChar char="•"/>
            </a:pPr>
            <a:r>
              <a:rPr lang="ru-RU" sz="2000" dirty="0" smtClean="0"/>
              <a:t>Игра «Лыжи»</a:t>
            </a:r>
          </a:p>
          <a:p>
            <a:r>
              <a:rPr lang="ru-RU" sz="2000" dirty="0" smtClean="0"/>
              <a:t>Две пробки от пластиковых бутылок кладем на столе резьбой вверх. Это - "лыжи". Указательный и средний пальцы встают в них, как ноги. Двигаемся на "лыжах", делая по шагу на каждый ударный слог:</a:t>
            </a:r>
            <a:br>
              <a:rPr lang="ru-RU" sz="2000" dirty="0" smtClean="0"/>
            </a:br>
            <a:r>
              <a:rPr lang="ru-RU" sz="2000" dirty="0" smtClean="0"/>
              <a:t>"Мы едем на лыжах, мы мчимся с горы,</a:t>
            </a:r>
            <a:br>
              <a:rPr lang="ru-RU" sz="2000" dirty="0" smtClean="0"/>
            </a:br>
            <a:r>
              <a:rPr lang="ru-RU" sz="2000" dirty="0" smtClean="0"/>
              <a:t>Мы любим забавы холодной зимы".</a:t>
            </a:r>
            <a:br>
              <a:rPr lang="ru-RU" sz="2000" dirty="0" smtClean="0"/>
            </a:br>
            <a:r>
              <a:rPr lang="ru-RU" sz="2000" dirty="0" smtClean="0"/>
              <a:t>То же самое можно попробовать проделать двумя руками одновременно.</a:t>
            </a:r>
            <a:endParaRPr lang="ru-RU" sz="2000" dirty="0"/>
          </a:p>
        </p:txBody>
      </p:sp>
      <p:pic>
        <p:nvPicPr>
          <p:cNvPr id="34817" name="Picture 1" descr="C:\Users\мир\Pictures\фото работа\DSC01277.JPG"/>
          <p:cNvPicPr>
            <a:picLocks noChangeAspect="1" noChangeArrowheads="1"/>
          </p:cNvPicPr>
          <p:nvPr/>
        </p:nvPicPr>
        <p:blipFill>
          <a:blip r:embed="rId2" cstate="print"/>
          <a:srcRect/>
          <a:stretch>
            <a:fillRect/>
          </a:stretch>
        </p:blipFill>
        <p:spPr bwMode="auto">
          <a:xfrm>
            <a:off x="6300192" y="620688"/>
            <a:ext cx="2638425" cy="3240360"/>
          </a:xfrm>
          <a:prstGeom prst="rect">
            <a:avLst/>
          </a:prstGeom>
          <a:noFill/>
        </p:spPr>
      </p:pic>
      <p:pic>
        <p:nvPicPr>
          <p:cNvPr id="34818" name="Picture 2" descr="C:\Users\мир\Pictures\фото работа\DSC01279.JPG"/>
          <p:cNvPicPr>
            <a:picLocks noChangeAspect="1" noChangeArrowheads="1"/>
          </p:cNvPicPr>
          <p:nvPr/>
        </p:nvPicPr>
        <p:blipFill>
          <a:blip r:embed="rId3" cstate="print"/>
          <a:srcRect/>
          <a:stretch>
            <a:fillRect/>
          </a:stretch>
        </p:blipFill>
        <p:spPr bwMode="auto">
          <a:xfrm>
            <a:off x="6300192" y="3717032"/>
            <a:ext cx="2592288" cy="31409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3600" b="1" dirty="0" smtClean="0"/>
              <a:t>9. Игры с бусинками, пуговицами.</a:t>
            </a:r>
            <a:endParaRPr lang="ru-RU" sz="3600" dirty="0"/>
          </a:p>
        </p:txBody>
      </p:sp>
      <p:sp>
        <p:nvSpPr>
          <p:cNvPr id="3" name="Прямоугольник 2"/>
          <p:cNvSpPr/>
          <p:nvPr/>
        </p:nvSpPr>
        <p:spPr>
          <a:xfrm>
            <a:off x="611560" y="1124744"/>
            <a:ext cx="4572000" cy="2862322"/>
          </a:xfrm>
          <a:prstGeom prst="rect">
            <a:avLst/>
          </a:prstGeom>
        </p:spPr>
        <p:txBody>
          <a:bodyPr>
            <a:spAutoFit/>
          </a:bodyPr>
          <a:lstStyle/>
          <a:p>
            <a:pPr lvl="0">
              <a:buFont typeface="Arial" pitchFamily="34" charset="0"/>
              <a:buChar char="•"/>
            </a:pPr>
            <a:r>
              <a:rPr lang="ru-RU" sz="2000" dirty="0" smtClean="0"/>
              <a:t>Нанизывание бусинок на нитку.</a:t>
            </a:r>
          </a:p>
          <a:p>
            <a:pPr lvl="0"/>
            <a:endParaRPr lang="ru-RU" sz="2000" dirty="0" smtClean="0"/>
          </a:p>
          <a:p>
            <a:pPr lvl="0">
              <a:buFont typeface="Arial" pitchFamily="34" charset="0"/>
              <a:buChar char="•"/>
            </a:pPr>
            <a:r>
              <a:rPr lang="ru-RU" sz="2000" dirty="0" smtClean="0"/>
              <a:t>Пришивание пуговиц.</a:t>
            </a:r>
          </a:p>
          <a:p>
            <a:pPr lvl="0"/>
            <a:endParaRPr lang="ru-RU" sz="2000" dirty="0" smtClean="0"/>
          </a:p>
          <a:p>
            <a:pPr lvl="0">
              <a:buFont typeface="Arial" pitchFamily="34" charset="0"/>
              <a:buChar char="•"/>
            </a:pPr>
            <a:r>
              <a:rPr lang="ru-RU" sz="2000" dirty="0" smtClean="0"/>
              <a:t>Выкладывание узора из бусинок, пуговиц (по цвету, по размеру, по форме).</a:t>
            </a:r>
          </a:p>
          <a:p>
            <a:pPr lvl="0">
              <a:buFont typeface="Arial" pitchFamily="34" charset="0"/>
              <a:buChar char="•"/>
            </a:pPr>
            <a:endParaRPr lang="ru-RU" sz="2000" dirty="0" smtClean="0"/>
          </a:p>
          <a:p>
            <a:pPr lvl="0">
              <a:buFont typeface="Arial" pitchFamily="34" charset="0"/>
              <a:buChar char="•"/>
            </a:pPr>
            <a:r>
              <a:rPr lang="ru-RU" sz="2000" dirty="0" smtClean="0"/>
              <a:t>Выкладывание букв</a:t>
            </a:r>
            <a:endParaRPr lang="ru-RU" sz="2000" dirty="0"/>
          </a:p>
        </p:txBody>
      </p:sp>
      <p:pic>
        <p:nvPicPr>
          <p:cNvPr id="41986" name="Picture 2" descr="C:\Users\мир\Pictures\фото работа\DSC01254.JPG"/>
          <p:cNvPicPr>
            <a:picLocks noChangeAspect="1" noChangeArrowheads="1"/>
          </p:cNvPicPr>
          <p:nvPr/>
        </p:nvPicPr>
        <p:blipFill>
          <a:blip r:embed="rId2" cstate="print"/>
          <a:srcRect/>
          <a:stretch>
            <a:fillRect/>
          </a:stretch>
        </p:blipFill>
        <p:spPr bwMode="auto">
          <a:xfrm>
            <a:off x="4572000" y="980728"/>
            <a:ext cx="4310236" cy="5400600"/>
          </a:xfrm>
          <a:prstGeom prst="rect">
            <a:avLst/>
          </a:prstGeom>
          <a:noFill/>
        </p:spPr>
      </p:pic>
      <p:pic>
        <p:nvPicPr>
          <p:cNvPr id="41987" name="Picture 3" descr="C:\Users\мир\Pictures\фото работа\DSC01270.JPG"/>
          <p:cNvPicPr>
            <a:picLocks noChangeAspect="1" noChangeArrowheads="1"/>
          </p:cNvPicPr>
          <p:nvPr/>
        </p:nvPicPr>
        <p:blipFill>
          <a:blip r:embed="rId3" cstate="print"/>
          <a:srcRect/>
          <a:stretch>
            <a:fillRect/>
          </a:stretch>
        </p:blipFill>
        <p:spPr bwMode="auto">
          <a:xfrm>
            <a:off x="1259632" y="3933056"/>
            <a:ext cx="3250704" cy="272606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b="1" dirty="0" smtClean="0"/>
              <a:t>10. Игры с крупой, тестом.</a:t>
            </a:r>
            <a:endParaRPr lang="ru-RU" sz="3600" dirty="0"/>
          </a:p>
        </p:txBody>
      </p:sp>
      <p:sp>
        <p:nvSpPr>
          <p:cNvPr id="3" name="Прямоугольник 2"/>
          <p:cNvSpPr/>
          <p:nvPr/>
        </p:nvSpPr>
        <p:spPr>
          <a:xfrm>
            <a:off x="539552" y="908720"/>
            <a:ext cx="3816424" cy="5940088"/>
          </a:xfrm>
          <a:prstGeom prst="rect">
            <a:avLst/>
          </a:prstGeom>
        </p:spPr>
        <p:txBody>
          <a:bodyPr wrap="square">
            <a:spAutoFit/>
          </a:bodyPr>
          <a:lstStyle/>
          <a:p>
            <a:pPr lvl="0">
              <a:buFont typeface="Arial" pitchFamily="34" charset="0"/>
              <a:buChar char="•"/>
            </a:pPr>
            <a:r>
              <a:rPr lang="ru-RU" sz="2000" dirty="0" smtClean="0"/>
              <a:t>Рисование пальчиками по крупе.</a:t>
            </a:r>
          </a:p>
          <a:p>
            <a:pPr lvl="0">
              <a:buFont typeface="Arial" pitchFamily="34" charset="0"/>
              <a:buChar char="•"/>
            </a:pPr>
            <a:r>
              <a:rPr lang="ru-RU" sz="2000" dirty="0" smtClean="0"/>
              <a:t>Перебирание крупы. Игра «Помоги Золушке»</a:t>
            </a:r>
          </a:p>
          <a:p>
            <a:pPr lvl="0">
              <a:buFont typeface="Arial" pitchFamily="34" charset="0"/>
              <a:buChar char="•"/>
            </a:pPr>
            <a:r>
              <a:rPr lang="ru-RU" sz="2000" dirty="0" smtClean="0"/>
              <a:t>Складывание крупных зёрен в ладошку. Игра «Собираем ягоды».</a:t>
            </a:r>
          </a:p>
          <a:p>
            <a:pPr lvl="0">
              <a:buFont typeface="Arial" pitchFamily="34" charset="0"/>
              <a:buChar char="•"/>
            </a:pPr>
            <a:r>
              <a:rPr lang="ru-RU" sz="2000" dirty="0" smtClean="0"/>
              <a:t>«Донеси крупу в ложке»</a:t>
            </a:r>
          </a:p>
          <a:p>
            <a:pPr lvl="0">
              <a:buFont typeface="Arial" pitchFamily="34" charset="0"/>
              <a:buChar char="•"/>
            </a:pPr>
            <a:r>
              <a:rPr lang="ru-RU" sz="2000" dirty="0" smtClean="0"/>
              <a:t>Собрать крупу пинцетом, щипцами.</a:t>
            </a:r>
          </a:p>
          <a:p>
            <a:pPr lvl="0">
              <a:buFont typeface="Arial" pitchFamily="34" charset="0"/>
              <a:buChar char="•"/>
            </a:pPr>
            <a:r>
              <a:rPr lang="ru-RU" sz="2000" dirty="0" smtClean="0"/>
              <a:t>«Месим тесто» </a:t>
            </a:r>
          </a:p>
          <a:p>
            <a:r>
              <a:rPr lang="ru-RU" sz="2000" dirty="0" smtClean="0"/>
              <a:t>Мы тесто месили, месили, месили,</a:t>
            </a:r>
          </a:p>
          <a:p>
            <a:r>
              <a:rPr lang="ru-RU" sz="2000" dirty="0" smtClean="0"/>
              <a:t>Нас тщательно  всё перемесить попросили,</a:t>
            </a:r>
          </a:p>
          <a:p>
            <a:r>
              <a:rPr lang="ru-RU" sz="2000" dirty="0" smtClean="0"/>
              <a:t>Но сколько ни месим, сколько не мнём,</a:t>
            </a:r>
          </a:p>
          <a:p>
            <a:r>
              <a:rPr lang="ru-RU" sz="2000" dirty="0" smtClean="0"/>
              <a:t>Комочки опять и опять достаём.</a:t>
            </a:r>
          </a:p>
          <a:p>
            <a:pPr lvl="0">
              <a:buFont typeface="Arial" pitchFamily="34" charset="0"/>
              <a:buChar char="•"/>
            </a:pPr>
            <a:r>
              <a:rPr lang="ru-RU" sz="2000" dirty="0" smtClean="0"/>
              <a:t>Игры с тестом.</a:t>
            </a:r>
            <a:endParaRPr lang="ru-RU" sz="2000" dirty="0"/>
          </a:p>
        </p:txBody>
      </p:sp>
      <p:pic>
        <p:nvPicPr>
          <p:cNvPr id="43010" name="Picture 2" descr="C:\Users\мир\Pictures\фото работа\DSC01243.JPG"/>
          <p:cNvPicPr>
            <a:picLocks noChangeAspect="1" noChangeArrowheads="1"/>
          </p:cNvPicPr>
          <p:nvPr/>
        </p:nvPicPr>
        <p:blipFill>
          <a:blip r:embed="rId2" cstate="print"/>
          <a:srcRect/>
          <a:stretch>
            <a:fillRect/>
          </a:stretch>
        </p:blipFill>
        <p:spPr bwMode="auto">
          <a:xfrm>
            <a:off x="4139952" y="836712"/>
            <a:ext cx="3250704" cy="3247256"/>
          </a:xfrm>
          <a:prstGeom prst="rect">
            <a:avLst/>
          </a:prstGeom>
          <a:noFill/>
        </p:spPr>
      </p:pic>
      <p:pic>
        <p:nvPicPr>
          <p:cNvPr id="43011" name="Picture 3" descr="C:\Users\мир\Pictures\фото работа\DSC01248.JPG"/>
          <p:cNvPicPr>
            <a:picLocks noChangeAspect="1" noChangeArrowheads="1"/>
          </p:cNvPicPr>
          <p:nvPr/>
        </p:nvPicPr>
        <p:blipFill>
          <a:blip r:embed="rId3" cstate="print"/>
          <a:srcRect/>
          <a:stretch>
            <a:fillRect/>
          </a:stretch>
        </p:blipFill>
        <p:spPr bwMode="auto">
          <a:xfrm>
            <a:off x="6228184" y="3391272"/>
            <a:ext cx="2915816" cy="346672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b="1" dirty="0" smtClean="0"/>
              <a:t>11. Подготовка руки к письму.</a:t>
            </a:r>
            <a:endParaRPr lang="ru-RU" sz="3600" dirty="0"/>
          </a:p>
        </p:txBody>
      </p:sp>
      <p:sp>
        <p:nvSpPr>
          <p:cNvPr id="3" name="Прямоугольник 2"/>
          <p:cNvSpPr/>
          <p:nvPr/>
        </p:nvSpPr>
        <p:spPr>
          <a:xfrm>
            <a:off x="1331640" y="1052736"/>
            <a:ext cx="6768752" cy="5262979"/>
          </a:xfrm>
          <a:prstGeom prst="rect">
            <a:avLst/>
          </a:prstGeom>
        </p:spPr>
        <p:txBody>
          <a:bodyPr wrap="square">
            <a:spAutoFit/>
          </a:bodyPr>
          <a:lstStyle/>
          <a:p>
            <a:pPr lvl="0">
              <a:buFont typeface="Arial" pitchFamily="34" charset="0"/>
              <a:buChar char="•"/>
            </a:pPr>
            <a:r>
              <a:rPr lang="ru-RU" sz="2800" dirty="0" smtClean="0"/>
              <a:t>«Дорожки»</a:t>
            </a:r>
          </a:p>
          <a:p>
            <a:pPr lvl="0"/>
            <a:endParaRPr lang="ru-RU" sz="2800" dirty="0" smtClean="0"/>
          </a:p>
          <a:p>
            <a:pPr lvl="0">
              <a:buFont typeface="Arial" pitchFamily="34" charset="0"/>
              <a:buChar char="•"/>
            </a:pPr>
            <a:r>
              <a:rPr lang="ru-RU" sz="2800" dirty="0" smtClean="0"/>
              <a:t>Выполнение узора, прописи.</a:t>
            </a:r>
          </a:p>
          <a:p>
            <a:pPr lvl="0"/>
            <a:endParaRPr lang="ru-RU" sz="2800" dirty="0" smtClean="0"/>
          </a:p>
          <a:p>
            <a:pPr lvl="0">
              <a:buFont typeface="Arial" pitchFamily="34" charset="0"/>
              <a:buChar char="•"/>
            </a:pPr>
            <a:r>
              <a:rPr lang="ru-RU" sz="2800" dirty="0" smtClean="0"/>
              <a:t>Штриховка в разных направлениях.</a:t>
            </a:r>
          </a:p>
          <a:p>
            <a:pPr lvl="0"/>
            <a:endParaRPr lang="ru-RU" sz="2800" dirty="0" smtClean="0"/>
          </a:p>
          <a:p>
            <a:pPr lvl="0">
              <a:buFont typeface="Arial" pitchFamily="34" charset="0"/>
              <a:buChar char="•"/>
            </a:pPr>
            <a:r>
              <a:rPr lang="ru-RU" sz="2800" dirty="0" smtClean="0"/>
              <a:t>Работа с трафаретами.</a:t>
            </a:r>
          </a:p>
          <a:p>
            <a:pPr lvl="0"/>
            <a:endParaRPr lang="ru-RU" sz="2800" dirty="0" smtClean="0"/>
          </a:p>
          <a:p>
            <a:pPr lvl="0">
              <a:buFont typeface="Arial" pitchFamily="34" charset="0"/>
              <a:buChar char="•"/>
            </a:pPr>
            <a:r>
              <a:rPr lang="ru-RU" sz="2800" dirty="0" smtClean="0"/>
              <a:t>Дорисуй картинку.</a:t>
            </a:r>
          </a:p>
          <a:p>
            <a:pPr lvl="0"/>
            <a:endParaRPr lang="ru-RU" sz="2800" dirty="0" smtClean="0"/>
          </a:p>
          <a:p>
            <a:pPr lvl="0">
              <a:buFont typeface="Arial" pitchFamily="34" charset="0"/>
              <a:buChar char="•"/>
            </a:pPr>
            <a:r>
              <a:rPr lang="ru-RU" sz="2800" dirty="0" smtClean="0"/>
              <a:t>Контур предмета (обведи рисунок, соедини по точкам)</a:t>
            </a:r>
            <a:endParaRPr lang="ru-RU"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04664"/>
            <a:ext cx="8352928" cy="4893647"/>
          </a:xfrm>
          <a:prstGeom prst="rect">
            <a:avLst/>
          </a:prstGeom>
        </p:spPr>
        <p:txBody>
          <a:bodyPr wrap="square">
            <a:spAutoFit/>
          </a:bodyPr>
          <a:lstStyle/>
          <a:p>
            <a:r>
              <a:rPr lang="ru-RU" sz="2400" dirty="0" smtClean="0"/>
              <a:t>Высокий уровень развития мелкой моторики свидетельствует о функциональной зрелости коры головного мозга и о психологической готовности ребенка к школе. Игры и упражнения на развитие мелкой моторики оказывают стимулирующее влияние на развитие речи. Они являются мощным средством поддержания тонуса и работоспособности коры головного мозга, средством взаимодействия ее с нижележащими структурами.</a:t>
            </a:r>
            <a:br>
              <a:rPr lang="ru-RU" sz="2400" dirty="0" smtClean="0"/>
            </a:br>
            <a:r>
              <a:rPr lang="ru-RU" sz="2400" dirty="0" smtClean="0"/>
              <a:t>В процессе игр и упражнений на развитие мелкой моторики у детей улучшаются внимание, память, слуховое и зрительное восприятие, воспитывается усидчивость, формируется игровая и учебно-практическая деятельность.</a:t>
            </a:r>
            <a:br>
              <a:rPr lang="ru-RU" sz="2400" dirty="0" smtClean="0"/>
            </a:br>
            <a:endParaRPr lang="ru-RU"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1281009707_trulyalya.jpg"/>
          <p:cNvPicPr>
            <a:picLocks noChangeAspect="1"/>
          </p:cNvPicPr>
          <p:nvPr/>
        </p:nvPicPr>
        <p:blipFill>
          <a:blip r:embed="rId2" cstate="print"/>
          <a:stretch>
            <a:fillRect/>
          </a:stretch>
        </p:blipFill>
        <p:spPr>
          <a:xfrm>
            <a:off x="214282" y="160710"/>
            <a:ext cx="8715436" cy="6483000"/>
          </a:xfrm>
          <a:prstGeom prst="rect">
            <a:avLst/>
          </a:prstGeom>
        </p:spPr>
      </p:pic>
      <p:sp>
        <p:nvSpPr>
          <p:cNvPr id="4" name="TextBox 3"/>
          <p:cNvSpPr txBox="1"/>
          <p:nvPr/>
        </p:nvSpPr>
        <p:spPr>
          <a:xfrm>
            <a:off x="571472" y="5286388"/>
            <a:ext cx="7929618" cy="1015663"/>
          </a:xfrm>
          <a:prstGeom prst="rect">
            <a:avLst/>
          </a:prstGeom>
          <a:noFill/>
        </p:spPr>
        <p:txBody>
          <a:bodyPr wrap="square" rtlCol="0">
            <a:spAutoFit/>
          </a:bodyPr>
          <a:lstStyle/>
          <a:p>
            <a:r>
              <a:rPr lang="ru-RU" sz="6000" dirty="0" smtClean="0"/>
              <a:t>Спасибо за просмотр!</a:t>
            </a:r>
            <a:endParaRPr lang="ru-RU"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548680"/>
          </a:xfrm>
        </p:spPr>
        <p:txBody>
          <a:bodyPr>
            <a:normAutofit/>
          </a:bodyPr>
          <a:lstStyle/>
          <a:p>
            <a:r>
              <a:rPr lang="ru-RU" sz="2500" dirty="0" smtClean="0"/>
              <a:t>Упражнение «Улыбка»</a:t>
            </a:r>
            <a:endParaRPr lang="ru-RU" sz="2500" dirty="0"/>
          </a:p>
        </p:txBody>
      </p:sp>
      <p:pic>
        <p:nvPicPr>
          <p:cNvPr id="15362" name="Picture 2" descr="C:\Users\мир\Desktop\сканы\555.jpg"/>
          <p:cNvPicPr>
            <a:picLocks noChangeAspect="1" noChangeArrowheads="1"/>
          </p:cNvPicPr>
          <p:nvPr/>
        </p:nvPicPr>
        <p:blipFill>
          <a:blip r:embed="rId2" cstate="print"/>
          <a:srcRect/>
          <a:stretch>
            <a:fillRect/>
          </a:stretch>
        </p:blipFill>
        <p:spPr bwMode="auto">
          <a:xfrm>
            <a:off x="1979712" y="404665"/>
            <a:ext cx="4896544" cy="1800200"/>
          </a:xfrm>
          <a:prstGeom prst="rect">
            <a:avLst/>
          </a:prstGeom>
          <a:noFill/>
        </p:spPr>
      </p:pic>
      <p:pic>
        <p:nvPicPr>
          <p:cNvPr id="15363" name="Picture 3" descr="C:\Users\мир\Desktop\сканы\111.jpg"/>
          <p:cNvPicPr>
            <a:picLocks noChangeAspect="1" noChangeArrowheads="1"/>
          </p:cNvPicPr>
          <p:nvPr/>
        </p:nvPicPr>
        <p:blipFill>
          <a:blip r:embed="rId3" cstate="print"/>
          <a:srcRect/>
          <a:stretch>
            <a:fillRect/>
          </a:stretch>
        </p:blipFill>
        <p:spPr bwMode="auto">
          <a:xfrm>
            <a:off x="1979712" y="1988840"/>
            <a:ext cx="4905375" cy="4869160"/>
          </a:xfrm>
          <a:prstGeom prst="rect">
            <a:avLst/>
          </a:prstGeom>
          <a:noFill/>
        </p:spPr>
      </p:pic>
    </p:spTree>
    <p:extLst>
      <p:ext uri="{BB962C8B-B14F-4D97-AF65-F5344CB8AC3E}">
        <p14:creationId xmlns:p14="http://schemas.microsoft.com/office/powerpoint/2010/main" val="1076726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85728"/>
            <a:ext cx="8676456" cy="523220"/>
          </a:xfrm>
          <a:prstGeom prst="rect">
            <a:avLst/>
          </a:prstGeom>
          <a:noFill/>
        </p:spPr>
        <p:txBody>
          <a:bodyPr wrap="square" rtlCol="0">
            <a:spAutoFit/>
          </a:bodyPr>
          <a:lstStyle/>
          <a:p>
            <a:pPr algn="ctr"/>
            <a:r>
              <a:rPr lang="ru-RU" sz="2800" dirty="0" smtClean="0"/>
              <a:t>Упражнение «Заборчик»</a:t>
            </a:r>
            <a:endParaRPr lang="ru-RU" sz="2800" dirty="0"/>
          </a:p>
        </p:txBody>
      </p:sp>
      <p:pic>
        <p:nvPicPr>
          <p:cNvPr id="12290" name="Picture 2" descr="C:\Users\мир\Desktop\сканы\110 - копия.jpg"/>
          <p:cNvPicPr>
            <a:picLocks noChangeAspect="1" noChangeArrowheads="1"/>
          </p:cNvPicPr>
          <p:nvPr/>
        </p:nvPicPr>
        <p:blipFill>
          <a:blip r:embed="rId2" cstate="print"/>
          <a:srcRect/>
          <a:stretch>
            <a:fillRect/>
          </a:stretch>
        </p:blipFill>
        <p:spPr bwMode="auto">
          <a:xfrm>
            <a:off x="2123728" y="1124744"/>
            <a:ext cx="4819650" cy="2582863"/>
          </a:xfrm>
          <a:prstGeom prst="rect">
            <a:avLst/>
          </a:prstGeom>
          <a:noFill/>
        </p:spPr>
      </p:pic>
      <p:pic>
        <p:nvPicPr>
          <p:cNvPr id="12291" name="Picture 3" descr="C:\Users\мир\Desktop\сканы\110.jpg"/>
          <p:cNvPicPr>
            <a:picLocks noChangeAspect="1" noChangeArrowheads="1"/>
          </p:cNvPicPr>
          <p:nvPr/>
        </p:nvPicPr>
        <p:blipFill>
          <a:blip r:embed="rId3" cstate="print"/>
          <a:srcRect/>
          <a:stretch>
            <a:fillRect/>
          </a:stretch>
        </p:blipFill>
        <p:spPr bwMode="auto">
          <a:xfrm>
            <a:off x="2123728" y="3645024"/>
            <a:ext cx="4824535" cy="23050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dirty="0" smtClean="0"/>
              <a:t>Упражнение «Хоботок»</a:t>
            </a:r>
            <a:endParaRPr lang="ru-RU" sz="2800" dirty="0"/>
          </a:p>
        </p:txBody>
      </p:sp>
      <p:pic>
        <p:nvPicPr>
          <p:cNvPr id="5122" name="Picture 2" descr="C:\Users\мир\Desktop\сканы\13.jpg"/>
          <p:cNvPicPr>
            <a:picLocks noChangeAspect="1" noChangeArrowheads="1"/>
          </p:cNvPicPr>
          <p:nvPr/>
        </p:nvPicPr>
        <p:blipFill>
          <a:blip r:embed="rId2" cstate="print"/>
          <a:srcRect/>
          <a:stretch>
            <a:fillRect/>
          </a:stretch>
        </p:blipFill>
        <p:spPr bwMode="auto">
          <a:xfrm>
            <a:off x="1979712" y="1340768"/>
            <a:ext cx="4973637" cy="5248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0"/>
            <a:ext cx="7488832" cy="523220"/>
          </a:xfrm>
          <a:prstGeom prst="rect">
            <a:avLst/>
          </a:prstGeom>
          <a:noFill/>
        </p:spPr>
        <p:txBody>
          <a:bodyPr wrap="square" rtlCol="0">
            <a:spAutoFit/>
          </a:bodyPr>
          <a:lstStyle/>
          <a:p>
            <a:pPr algn="ctr"/>
            <a:r>
              <a:rPr lang="ru-RU" sz="2800" dirty="0" smtClean="0"/>
              <a:t>Упражнение  «Бублик»</a:t>
            </a:r>
            <a:endParaRPr lang="ru-RU" sz="2800" dirty="0"/>
          </a:p>
        </p:txBody>
      </p:sp>
      <p:pic>
        <p:nvPicPr>
          <p:cNvPr id="4098" name="Picture 2" descr="C:\Users\мир\Desktop\сканы\12.jpg"/>
          <p:cNvPicPr>
            <a:picLocks noChangeAspect="1" noChangeArrowheads="1"/>
          </p:cNvPicPr>
          <p:nvPr/>
        </p:nvPicPr>
        <p:blipFill>
          <a:blip r:embed="rId2" cstate="print"/>
          <a:srcRect/>
          <a:stretch>
            <a:fillRect/>
          </a:stretch>
        </p:blipFill>
        <p:spPr bwMode="auto">
          <a:xfrm>
            <a:off x="1835696" y="620688"/>
            <a:ext cx="4878387" cy="5999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188640"/>
            <a:ext cx="7920880" cy="523220"/>
          </a:xfrm>
          <a:prstGeom prst="rect">
            <a:avLst/>
          </a:prstGeom>
          <a:noFill/>
        </p:spPr>
        <p:txBody>
          <a:bodyPr wrap="square" rtlCol="0">
            <a:spAutoFit/>
          </a:bodyPr>
          <a:lstStyle/>
          <a:p>
            <a:pPr algn="ctr"/>
            <a:r>
              <a:rPr lang="ru-RU" dirty="0" smtClean="0"/>
              <a:t> </a:t>
            </a:r>
            <a:r>
              <a:rPr lang="ru-RU" sz="2800" dirty="0" smtClean="0"/>
              <a:t>Упражнение «Лопаточка»</a:t>
            </a:r>
            <a:endParaRPr lang="ru-RU" sz="2800" dirty="0"/>
          </a:p>
        </p:txBody>
      </p:sp>
      <p:pic>
        <p:nvPicPr>
          <p:cNvPr id="3074" name="Picture 2" descr="C:\Users\мир\Desktop\сканы\11 - копия.jpg"/>
          <p:cNvPicPr>
            <a:picLocks noChangeAspect="1" noChangeArrowheads="1"/>
          </p:cNvPicPr>
          <p:nvPr/>
        </p:nvPicPr>
        <p:blipFill>
          <a:blip r:embed="rId2" cstate="print"/>
          <a:srcRect/>
          <a:stretch>
            <a:fillRect/>
          </a:stretch>
        </p:blipFill>
        <p:spPr bwMode="auto">
          <a:xfrm>
            <a:off x="3347864" y="692696"/>
            <a:ext cx="2263775" cy="2043113"/>
          </a:xfrm>
          <a:prstGeom prst="rect">
            <a:avLst/>
          </a:prstGeom>
          <a:noFill/>
        </p:spPr>
      </p:pic>
      <p:pic>
        <p:nvPicPr>
          <p:cNvPr id="3075" name="Picture 3" descr="C:\Users\мир\Desktop\сканы\11.jpg"/>
          <p:cNvPicPr>
            <a:picLocks noChangeAspect="1" noChangeArrowheads="1"/>
          </p:cNvPicPr>
          <p:nvPr/>
        </p:nvPicPr>
        <p:blipFill>
          <a:blip r:embed="rId3" cstate="print"/>
          <a:srcRect/>
          <a:stretch>
            <a:fillRect/>
          </a:stretch>
        </p:blipFill>
        <p:spPr bwMode="auto">
          <a:xfrm>
            <a:off x="1835696" y="2708920"/>
            <a:ext cx="5346948" cy="37856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9632" y="260648"/>
            <a:ext cx="5760640" cy="523220"/>
          </a:xfrm>
          <a:prstGeom prst="rect">
            <a:avLst/>
          </a:prstGeom>
          <a:noFill/>
        </p:spPr>
        <p:txBody>
          <a:bodyPr wrap="square" rtlCol="0">
            <a:spAutoFit/>
          </a:bodyPr>
          <a:lstStyle/>
          <a:p>
            <a:pPr algn="ctr"/>
            <a:r>
              <a:rPr lang="ru-RU" sz="2800" dirty="0" smtClean="0"/>
              <a:t>Упражнение «Чистим зубы»</a:t>
            </a:r>
          </a:p>
        </p:txBody>
      </p:sp>
      <p:pic>
        <p:nvPicPr>
          <p:cNvPr id="1026" name="Picture 2" descr="C:\Users\мир\Desktop\сканы\1.jpg"/>
          <p:cNvPicPr>
            <a:picLocks noChangeAspect="1" noChangeArrowheads="1"/>
          </p:cNvPicPr>
          <p:nvPr/>
        </p:nvPicPr>
        <p:blipFill>
          <a:blip r:embed="rId2" cstate="print"/>
          <a:srcRect/>
          <a:stretch>
            <a:fillRect/>
          </a:stretch>
        </p:blipFill>
        <p:spPr bwMode="auto">
          <a:xfrm>
            <a:off x="1835696" y="980728"/>
            <a:ext cx="5038725" cy="1736725"/>
          </a:xfrm>
          <a:prstGeom prst="rect">
            <a:avLst/>
          </a:prstGeom>
          <a:noFill/>
        </p:spPr>
      </p:pic>
      <p:pic>
        <p:nvPicPr>
          <p:cNvPr id="1027" name="Picture 3" descr="C:\Users\мир\Desktop\сканы\212.jpg"/>
          <p:cNvPicPr>
            <a:picLocks noChangeAspect="1" noChangeArrowheads="1"/>
          </p:cNvPicPr>
          <p:nvPr/>
        </p:nvPicPr>
        <p:blipFill>
          <a:blip r:embed="rId3" cstate="print"/>
          <a:srcRect/>
          <a:stretch>
            <a:fillRect/>
          </a:stretch>
        </p:blipFill>
        <p:spPr bwMode="auto">
          <a:xfrm>
            <a:off x="1835696" y="2636912"/>
            <a:ext cx="5040560" cy="38164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1260</Words>
  <Application>Microsoft Office PowerPoint</Application>
  <PresentationFormat>Экран (4:3)</PresentationFormat>
  <Paragraphs>177</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на тему: «Значение артикуляционной и пальчиковой гимнастики в формировании речи дошкольников»</vt:lpstr>
      <vt:lpstr>Что такое артикуляционная гимнастика?</vt:lpstr>
      <vt:lpstr>Презентация PowerPoint</vt:lpstr>
      <vt:lpstr>Упражнение «Улыбка»</vt:lpstr>
      <vt:lpstr>Презентация PowerPoint</vt:lpstr>
      <vt:lpstr>Упражнение «Хоботок»</vt:lpstr>
      <vt:lpstr>Презентация PowerPoint</vt:lpstr>
      <vt:lpstr>Презентация PowerPoint</vt:lpstr>
      <vt:lpstr>Презентация PowerPoint</vt:lpstr>
      <vt:lpstr>Презентация PowerPoint</vt:lpstr>
      <vt:lpstr>Упражнение «Горка»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головном мозгу речевая область расположена рядом с двигательной областью, являясь ее частью. Известный исследователь детской речи М. М. Кольцов пишет: «Движение пальцев рук исторически, в ходе развития человечества, оказались тесно связаны с речевой функцией. Развитие руки и речи у людей шло параллельно, то есть одновременно. Примерно таков же ход развития речи ребенка. Сначала развиваются тонкие движения пальцев рук, затем появляется артикуляция слогов. Есть все основания рассматривать кисть руки как орган речи».  Поэтому уровень развития речи находится в прямой зависимости от степени сформированности тонких движений пальцев рук. </vt:lpstr>
      <vt:lpstr>Презентация PowerPoint</vt:lpstr>
      <vt:lpstr>Приёмы по развитию мелкой моторики </vt:lpstr>
      <vt:lpstr>Презентация PowerPoint</vt:lpstr>
      <vt:lpstr>Презентация PowerPoint</vt:lpstr>
      <vt:lpstr>Пальчиковые игры с речевым сопровождением </vt:lpstr>
      <vt:lpstr>3 Игры со счётными палочками, спичками</vt:lpstr>
      <vt:lpstr>4  Игры с карандашом.</vt:lpstr>
      <vt:lpstr>5 Шнуровка, игры со шнурками. </vt:lpstr>
      <vt:lpstr>6 Игры с прищепками.</vt:lpstr>
      <vt:lpstr>7 Упражнения с колючим массажным мячиком, орехами, шишками.</vt:lpstr>
      <vt:lpstr>Презентация PowerPoint</vt:lpstr>
      <vt:lpstr>Презентация PowerPoint</vt:lpstr>
      <vt:lpstr>8. Игры с пробками, бутылками. </vt:lpstr>
      <vt:lpstr>9. Игры с бусинками, пуговицами.</vt:lpstr>
      <vt:lpstr>10. Игры с крупой, тестом.</vt:lpstr>
      <vt:lpstr>11. Подготовка руки к письму.</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dc:creator>
  <cp:lastModifiedBy>user</cp:lastModifiedBy>
  <cp:revision>59</cp:revision>
  <dcterms:created xsi:type="dcterms:W3CDTF">2012-07-06T14:37:40Z</dcterms:created>
  <dcterms:modified xsi:type="dcterms:W3CDTF">2012-10-24T04:37:20Z</dcterms:modified>
</cp:coreProperties>
</file>